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879" r:id="rId1"/>
  </p:sldMasterIdLst>
  <p:notesMasterIdLst>
    <p:notesMasterId r:id="rId18"/>
  </p:notesMasterIdLst>
  <p:sldIdLst>
    <p:sldId id="256" r:id="rId2"/>
    <p:sldId id="257" r:id="rId3"/>
    <p:sldId id="274" r:id="rId4"/>
    <p:sldId id="276" r:id="rId5"/>
    <p:sldId id="267" r:id="rId6"/>
    <p:sldId id="268" r:id="rId7"/>
    <p:sldId id="269" r:id="rId8"/>
    <p:sldId id="277" r:id="rId9"/>
    <p:sldId id="278" r:id="rId10"/>
    <p:sldId id="279" r:id="rId11"/>
    <p:sldId id="281" r:id="rId12"/>
    <p:sldId id="282" r:id="rId13"/>
    <p:sldId id="284" r:id="rId14"/>
    <p:sldId id="285" r:id="rId15"/>
    <p:sldId id="286"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5498" autoAdjust="0"/>
  </p:normalViewPr>
  <p:slideViewPr>
    <p:cSldViewPr snapToGrid="0">
      <p:cViewPr varScale="1">
        <p:scale>
          <a:sx n="83" d="100"/>
          <a:sy n="83" d="100"/>
        </p:scale>
        <p:origin x="1012" y="68"/>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atse\Google%20&#1044;&#1080;&#1089;&#1082;\&#1048;&#1069;&#1054;&#1055;&#1055;\&#1056;&#1072;&#1073;&#1086;&#1090;&#1072;\&#1055;&#1088;&#1086;&#1077;&#1082;&#1090;&#1099;\&#1059;&#1088;&#1086;&#1074;&#1077;&#1085;&#1100;%201%20-%20&#1057;&#1090;&#1072;&#1090;&#1100;&#1080;\&#1057;&#1090;&#1072;&#1090;&#1100;&#1103;%205.%20&#1043;&#1086;&#1088;&#1085;&#1072;&#1103;%20&#1087;&#1088;&#1086;&#1084;&#1099;&#1096;&#1083;&#1077;&#1085;&#1085;&#1086;&#1089;&#1090;&#1100;\&#1056;&#1080;&#1089;&#1091;&#1085;&#1082;&#1080;%20&#1080;%20&#1075;&#1088;&#1072;&#1092;&#1080;&#1082;&#1080;_&#1057;&#1090;&#1072;&#1090;&#1100;&#1103;%20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yatse\Google%20&#1044;&#1080;&#1089;&#1082;\&#1048;&#1069;&#1054;&#1055;&#1055;\&#1056;&#1072;&#1073;&#1086;&#1090;&#1072;\&#1044;&#1080;&#1089;&#1089;&#1077;&#1088;&#1090;&#1072;&#1094;&#1080;&#1103;\&#1043;&#1083;&#1072;&#1074;&#1072;%203\&#1050;&#1072;&#1088;&#1090;&#1080;&#1085;&#1082;&#1080;.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1040;&#1076;&#1084;&#1080;&#1085;&#1080;&#1089;&#1090;&#1088;&#1072;&#1090;&#1086;&#1088;\Google%20&#1044;&#1080;&#1089;&#1082;\&#1048;&#1069;&#1054;&#1055;&#1055;\&#1056;&#1072;&#1073;&#1086;&#1090;&#1072;\&#1059;&#1088;&#1086;&#1074;&#1077;&#1085;&#1100;%203%20-%20&#1054;&#1087;&#1094;&#1080;&#1086;&#1085;&#1099;\Prices%20REE_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1040;&#1076;&#1084;&#1080;&#1085;&#1080;&#1089;&#1090;&#1088;&#1072;&#1090;&#1086;&#1088;\Google%20&#1044;&#1080;&#1089;&#1082;\&#1048;&#1069;&#1054;&#1055;&#1055;\&#1056;&#1072;&#1073;&#1086;&#1090;&#1072;\&#1059;&#1088;&#1086;&#1074;&#1077;&#1085;&#1100;%203%20-%20&#1054;&#1087;&#1094;&#1080;&#1086;&#1085;&#1099;\Prices%20REE_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1040;&#1076;&#1084;&#1080;&#1085;&#1080;&#1089;&#1090;&#1088;&#1072;&#1090;&#1086;&#1088;\Google%20&#1044;&#1080;&#1089;&#1082;\&#1048;&#1069;&#1054;&#1055;&#1055;\&#1056;&#1072;&#1073;&#1086;&#1090;&#1072;\&#1059;&#1088;&#1086;&#1074;&#1077;&#1085;&#1100;%203%20-%20&#1054;&#1087;&#1094;&#1080;&#1086;&#1085;&#1099;\Prices%20REE_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1040;&#1076;&#1084;&#1080;&#1085;&#1080;&#1089;&#1090;&#1088;&#1072;&#1090;&#1086;&#1088;\Google%20&#1044;&#1080;&#1089;&#1082;\&#1048;&#1069;&#1054;&#1055;&#1055;\&#1056;&#1072;&#1073;&#1086;&#1090;&#1072;\&#1059;&#1088;&#1086;&#1074;&#1077;&#1085;&#1100;%203%20-%20&#1054;&#1087;&#1094;&#1080;&#1086;&#1085;&#1099;\Prices%20REE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445795408"/>
        <c:axId val="445793768"/>
      </c:barChart>
      <c:catAx>
        <c:axId val="4457954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u-RU"/>
          </a:p>
        </c:txPr>
        <c:crossAx val="445793768"/>
        <c:crosses val="autoZero"/>
        <c:auto val="1"/>
        <c:lblAlgn val="ctr"/>
        <c:lblOffset val="100"/>
        <c:noMultiLvlLbl val="0"/>
      </c:catAx>
      <c:valAx>
        <c:axId val="445793768"/>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u-RU"/>
          </a:p>
        </c:txPr>
        <c:crossAx val="445795408"/>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652539601505"/>
          <c:y val="2.7437547173628216E-2"/>
          <c:w val="0.81478290813378085"/>
          <c:h val="0.87916696700011376"/>
        </c:manualLayout>
      </c:layout>
      <c:barChart>
        <c:barDir val="bar"/>
        <c:grouping val="clustered"/>
        <c:varyColors val="0"/>
        <c:ser>
          <c:idx val="0"/>
          <c:order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Лист1!$A$1:$A$5</c:f>
              <c:strCache>
                <c:ptCount val="5"/>
                <c:pt idx="0">
                  <c:v>3 сценарий</c:v>
                </c:pt>
                <c:pt idx="1">
                  <c:v>2 сценарий</c:v>
                </c:pt>
                <c:pt idx="2">
                  <c:v>1 сценарий</c:v>
                </c:pt>
                <c:pt idx="3">
                  <c:v>NPV10%</c:v>
                </c:pt>
                <c:pt idx="4">
                  <c:v>NPV15%</c:v>
                </c:pt>
              </c:strCache>
            </c:strRef>
          </c:cat>
          <c:val>
            <c:numRef>
              <c:f>Лист1!$B$1:$B$5</c:f>
              <c:numCache>
                <c:formatCode>#\ ##0.0</c:formatCode>
                <c:ptCount val="5"/>
                <c:pt idx="0">
                  <c:v>145.30000000000001</c:v>
                </c:pt>
                <c:pt idx="1">
                  <c:v>145.69999999999999</c:v>
                </c:pt>
                <c:pt idx="2">
                  <c:v>144.69999999999999</c:v>
                </c:pt>
                <c:pt idx="3">
                  <c:v>42.29</c:v>
                </c:pt>
                <c:pt idx="4" formatCode="General">
                  <c:v>24.9</c:v>
                </c:pt>
              </c:numCache>
            </c:numRef>
          </c:val>
          <c:extLst>
            <c:ext xmlns:c16="http://schemas.microsoft.com/office/drawing/2014/chart" uri="{C3380CC4-5D6E-409C-BE32-E72D297353CC}">
              <c16:uniqueId val="{00000000-5355-4AA1-896D-ECE12458539E}"/>
            </c:ext>
          </c:extLst>
        </c:ser>
        <c:dLbls>
          <c:showLegendKey val="0"/>
          <c:showVal val="0"/>
          <c:showCatName val="0"/>
          <c:showSerName val="0"/>
          <c:showPercent val="0"/>
          <c:showBubbleSize val="0"/>
        </c:dLbls>
        <c:gapWidth val="100"/>
        <c:axId val="574544144"/>
        <c:axId val="574548080"/>
      </c:barChart>
      <c:catAx>
        <c:axId val="5745441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Narrow" panose="020B0606020202030204" pitchFamily="34" charset="0"/>
                <a:ea typeface="+mn-ea"/>
                <a:cs typeface="+mn-cs"/>
              </a:defRPr>
            </a:pPr>
            <a:endParaRPr lang="ru-RU"/>
          </a:p>
        </c:txPr>
        <c:crossAx val="574548080"/>
        <c:crosses val="autoZero"/>
        <c:auto val="1"/>
        <c:lblAlgn val="ctr"/>
        <c:lblOffset val="100"/>
        <c:noMultiLvlLbl val="0"/>
      </c:catAx>
      <c:valAx>
        <c:axId val="57454808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Narrow" panose="020B0606020202030204" pitchFamily="34" charset="0"/>
                <a:ea typeface="+mn-ea"/>
                <a:cs typeface="+mn-cs"/>
              </a:defRPr>
            </a:pPr>
            <a:endParaRPr lang="ru-RU"/>
          </a:p>
        </c:txPr>
        <c:crossAx val="57454414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latin typeface="Arial Narrow" panose="020B0606020202030204" pitchFamily="34" charset="0"/>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Y!$A$3</c:f>
              <c:strCache>
                <c:ptCount val="1"/>
                <c:pt idx="0">
                  <c:v>Y oxide 99,99-99,999 (USGS)</c:v>
                </c:pt>
              </c:strCache>
            </c:strRef>
          </c:tx>
          <c:spPr>
            <a:ln w="19050" cap="rnd">
              <a:solidFill>
                <a:schemeClr val="accent1"/>
              </a:solidFill>
              <a:round/>
            </a:ln>
            <a:effectLst/>
          </c:spPr>
          <c:marker>
            <c:symbol val="none"/>
          </c:marker>
          <c:xVal>
            <c:numRef>
              <c:f>Y!$AL$1:$BG$1</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xVal>
          <c:yVal>
            <c:numRef>
              <c:f>Y!$AL$3:$BG$3</c:f>
              <c:numCache>
                <c:formatCode>General</c:formatCode>
                <c:ptCount val="22"/>
                <c:pt idx="0">
                  <c:v>88</c:v>
                </c:pt>
                <c:pt idx="1">
                  <c:v>85</c:v>
                </c:pt>
                <c:pt idx="2">
                  <c:v>85</c:v>
                </c:pt>
                <c:pt idx="3">
                  <c:v>85</c:v>
                </c:pt>
                <c:pt idx="4">
                  <c:v>85</c:v>
                </c:pt>
                <c:pt idx="5">
                  <c:v>85</c:v>
                </c:pt>
                <c:pt idx="6">
                  <c:v>88</c:v>
                </c:pt>
                <c:pt idx="7">
                  <c:v>88</c:v>
                </c:pt>
                <c:pt idx="8">
                  <c:v>88</c:v>
                </c:pt>
                <c:pt idx="9">
                  <c:v>88</c:v>
                </c:pt>
                <c:pt idx="10">
                  <c:v>88</c:v>
                </c:pt>
                <c:pt idx="11">
                  <c:v>88</c:v>
                </c:pt>
                <c:pt idx="12">
                  <c:v>50</c:v>
                </c:pt>
                <c:pt idx="13">
                  <c:v>50</c:v>
                </c:pt>
                <c:pt idx="14">
                  <c:v>50</c:v>
                </c:pt>
                <c:pt idx="15">
                  <c:v>44</c:v>
                </c:pt>
                <c:pt idx="16">
                  <c:v>50</c:v>
                </c:pt>
                <c:pt idx="17">
                  <c:v>165</c:v>
                </c:pt>
                <c:pt idx="18">
                  <c:v>88</c:v>
                </c:pt>
                <c:pt idx="19">
                  <c:v>25</c:v>
                </c:pt>
                <c:pt idx="20">
                  <c:v>16</c:v>
                </c:pt>
                <c:pt idx="21">
                  <c:v>8</c:v>
                </c:pt>
              </c:numCache>
            </c:numRef>
          </c:yVal>
          <c:smooth val="0"/>
          <c:extLst>
            <c:ext xmlns:c16="http://schemas.microsoft.com/office/drawing/2014/chart" uri="{C3380CC4-5D6E-409C-BE32-E72D297353CC}">
              <c16:uniqueId val="{00000000-9D3F-4B83-BAA7-767023C14318}"/>
            </c:ext>
          </c:extLst>
        </c:ser>
        <c:ser>
          <c:idx val="1"/>
          <c:order val="1"/>
          <c:tx>
            <c:strRef>
              <c:f>Y!$A$2</c:f>
              <c:strCache>
                <c:ptCount val="1"/>
                <c:pt idx="0">
                  <c:v>Y oxide 99,999 (AM, EXW China)</c:v>
                </c:pt>
              </c:strCache>
            </c:strRef>
          </c:tx>
          <c:spPr>
            <a:ln w="19050" cap="rnd">
              <a:solidFill>
                <a:schemeClr val="accent2"/>
              </a:solidFill>
              <a:round/>
            </a:ln>
            <a:effectLst/>
          </c:spPr>
          <c:marker>
            <c:symbol val="none"/>
          </c:marker>
          <c:xVal>
            <c:numRef>
              <c:f>Y!$AW$1:$BI$1</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xVal>
          <c:yVal>
            <c:numRef>
              <c:f>Y!$AW$2:$BI$2</c:f>
              <c:numCache>
                <c:formatCode>#\ ##0.0</c:formatCode>
                <c:ptCount val="13"/>
                <c:pt idx="0">
                  <c:v>5.2224438806143887</c:v>
                </c:pt>
                <c:pt idx="1">
                  <c:v>4.6933980336694949</c:v>
                </c:pt>
                <c:pt idx="2">
                  <c:v>6.2997336038703375</c:v>
                </c:pt>
                <c:pt idx="3">
                  <c:v>9.4996572995202548</c:v>
                </c:pt>
                <c:pt idx="4">
                  <c:v>6.3313272608978712</c:v>
                </c:pt>
                <c:pt idx="5">
                  <c:v>6.7694240623239761</c:v>
                </c:pt>
                <c:pt idx="6">
                  <c:v>40.133107916507392</c:v>
                </c:pt>
                <c:pt idx="7">
                  <c:v>27.961445118704091</c:v>
                </c:pt>
                <c:pt idx="8">
                  <c:v>12.756544864565985</c:v>
                </c:pt>
                <c:pt idx="9">
                  <c:v>7.7491074326517211</c:v>
                </c:pt>
                <c:pt idx="10">
                  <c:v>4.7349481627088528</c:v>
                </c:pt>
                <c:pt idx="11">
                  <c:v>3.4271327667474654</c:v>
                </c:pt>
                <c:pt idx="12">
                  <c:v>3.1796432645799695</c:v>
                </c:pt>
              </c:numCache>
            </c:numRef>
          </c:yVal>
          <c:smooth val="0"/>
          <c:extLst>
            <c:ext xmlns:c16="http://schemas.microsoft.com/office/drawing/2014/chart" uri="{C3380CC4-5D6E-409C-BE32-E72D297353CC}">
              <c16:uniqueId val="{00000001-9D3F-4B83-BAA7-767023C14318}"/>
            </c:ext>
          </c:extLst>
        </c:ser>
        <c:dLbls>
          <c:showLegendKey val="0"/>
          <c:showVal val="0"/>
          <c:showCatName val="0"/>
          <c:showSerName val="0"/>
          <c:showPercent val="0"/>
          <c:showBubbleSize val="0"/>
        </c:dLbls>
        <c:axId val="502589248"/>
        <c:axId val="502591544"/>
      </c:scatterChart>
      <c:valAx>
        <c:axId val="50258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91544"/>
        <c:crosses val="autoZero"/>
        <c:crossBetween val="midCat"/>
        <c:majorUnit val="1"/>
      </c:valAx>
      <c:valAx>
        <c:axId val="502591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89248"/>
        <c:crosses val="autoZero"/>
        <c:crossBetween val="midCat"/>
      </c:valAx>
      <c:spPr>
        <a:noFill/>
        <a:ln>
          <a:noFill/>
        </a:ln>
        <a:effectLst/>
      </c:spPr>
    </c:plotArea>
    <c:legend>
      <c:legendPos val="b"/>
      <c:layout>
        <c:manualLayout>
          <c:xMode val="edge"/>
          <c:yMode val="edge"/>
          <c:x val="0"/>
          <c:y val="0.91261519393409141"/>
          <c:w val="0.99712509244669334"/>
          <c:h val="8.37171916010498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Pr!$A$3</c:f>
              <c:strCache>
                <c:ptCount val="1"/>
                <c:pt idx="0">
                  <c:v>Pr oxide 96-99 (USGS)</c:v>
                </c:pt>
              </c:strCache>
            </c:strRef>
          </c:tx>
          <c:spPr>
            <a:ln w="19050" cap="rnd">
              <a:solidFill>
                <a:schemeClr val="accent1"/>
              </a:solidFill>
              <a:round/>
            </a:ln>
            <a:effectLst/>
          </c:spPr>
          <c:marker>
            <c:symbol val="none"/>
          </c:marker>
          <c:xVal>
            <c:numRef>
              <c:f>Pr!$AL$1:$BG$1</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xVal>
          <c:yVal>
            <c:numRef>
              <c:f>Pr!$AL$3:$BG$3</c:f>
              <c:numCache>
                <c:formatCode>General</c:formatCode>
                <c:ptCount val="22"/>
                <c:pt idx="0">
                  <c:v>36.799999999999997</c:v>
                </c:pt>
                <c:pt idx="1">
                  <c:v>32</c:v>
                </c:pt>
                <c:pt idx="2">
                  <c:v>32</c:v>
                </c:pt>
                <c:pt idx="3">
                  <c:v>32</c:v>
                </c:pt>
                <c:pt idx="4">
                  <c:v>32</c:v>
                </c:pt>
                <c:pt idx="5">
                  <c:v>32</c:v>
                </c:pt>
                <c:pt idx="6">
                  <c:v>36.799999999999997</c:v>
                </c:pt>
                <c:pt idx="7">
                  <c:v>36.799999999999997</c:v>
                </c:pt>
                <c:pt idx="8">
                  <c:v>36.799999999999997</c:v>
                </c:pt>
                <c:pt idx="9">
                  <c:v>36.799999999999997</c:v>
                </c:pt>
                <c:pt idx="10">
                  <c:v>36.799999999999997</c:v>
                </c:pt>
                <c:pt idx="11">
                  <c:v>36.799999999999997</c:v>
                </c:pt>
                <c:pt idx="12">
                  <c:v>50</c:v>
                </c:pt>
                <c:pt idx="13">
                  <c:v>75</c:v>
                </c:pt>
                <c:pt idx="14">
                  <c:v>75</c:v>
                </c:pt>
                <c:pt idx="15">
                  <c:v>38</c:v>
                </c:pt>
                <c:pt idx="16">
                  <c:v>60</c:v>
                </c:pt>
                <c:pt idx="17">
                  <c:v>225</c:v>
                </c:pt>
                <c:pt idx="18">
                  <c:v>115</c:v>
                </c:pt>
                <c:pt idx="19">
                  <c:v>94</c:v>
                </c:pt>
                <c:pt idx="20">
                  <c:v>121</c:v>
                </c:pt>
                <c:pt idx="21">
                  <c:v>75</c:v>
                </c:pt>
              </c:numCache>
            </c:numRef>
          </c:yVal>
          <c:smooth val="0"/>
          <c:extLst>
            <c:ext xmlns:c16="http://schemas.microsoft.com/office/drawing/2014/chart" uri="{C3380CC4-5D6E-409C-BE32-E72D297353CC}">
              <c16:uniqueId val="{00000000-E097-44B3-9767-4B364324C391}"/>
            </c:ext>
          </c:extLst>
        </c:ser>
        <c:ser>
          <c:idx val="1"/>
          <c:order val="1"/>
          <c:tx>
            <c:strRef>
              <c:f>Pr!$A$2</c:f>
              <c:strCache>
                <c:ptCount val="1"/>
                <c:pt idx="0">
                  <c:v>Pr oxide 99,5 (AM, EXW China)</c:v>
                </c:pt>
              </c:strCache>
            </c:strRef>
          </c:tx>
          <c:spPr>
            <a:ln w="19050" cap="rnd">
              <a:solidFill>
                <a:schemeClr val="accent2"/>
              </a:solidFill>
              <a:round/>
            </a:ln>
            <a:effectLst/>
          </c:spPr>
          <c:marker>
            <c:symbol val="none"/>
          </c:marker>
          <c:xVal>
            <c:numRef>
              <c:f>Pr!$AW$1:$BI$1</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xVal>
          <c:yVal>
            <c:numRef>
              <c:f>Pr!$AW$2:$BI$2</c:f>
              <c:numCache>
                <c:formatCode>#\ ##0.0</c:formatCode>
                <c:ptCount val="13"/>
                <c:pt idx="0">
                  <c:v>8.1364965727074203</c:v>
                </c:pt>
                <c:pt idx="1">
                  <c:v>13.385069447914898</c:v>
                </c:pt>
                <c:pt idx="2">
                  <c:v>24.837384486911404</c:v>
                </c:pt>
                <c:pt idx="3">
                  <c:v>19.87491432488013</c:v>
                </c:pt>
                <c:pt idx="4">
                  <c:v>11.418347430058589</c:v>
                </c:pt>
                <c:pt idx="5">
                  <c:v>27.748484633653462</c:v>
                </c:pt>
                <c:pt idx="6">
                  <c:v>102.50866118433213</c:v>
                </c:pt>
                <c:pt idx="7">
                  <c:v>75.847235991572148</c:v>
                </c:pt>
                <c:pt idx="8">
                  <c:v>71.103164521411898</c:v>
                </c:pt>
                <c:pt idx="9">
                  <c:v>87.566266363734542</c:v>
                </c:pt>
                <c:pt idx="10">
                  <c:v>55.944009384610482</c:v>
                </c:pt>
                <c:pt idx="11">
                  <c:v>46.614017887753455</c:v>
                </c:pt>
                <c:pt idx="12">
                  <c:v>61.164998147714684</c:v>
                </c:pt>
              </c:numCache>
            </c:numRef>
          </c:yVal>
          <c:smooth val="0"/>
          <c:extLst>
            <c:ext xmlns:c16="http://schemas.microsoft.com/office/drawing/2014/chart" uri="{C3380CC4-5D6E-409C-BE32-E72D297353CC}">
              <c16:uniqueId val="{00000001-E097-44B3-9767-4B364324C391}"/>
            </c:ext>
          </c:extLst>
        </c:ser>
        <c:dLbls>
          <c:showLegendKey val="0"/>
          <c:showVal val="0"/>
          <c:showCatName val="0"/>
          <c:showSerName val="0"/>
          <c:showPercent val="0"/>
          <c:showBubbleSize val="0"/>
        </c:dLbls>
        <c:axId val="502589248"/>
        <c:axId val="502591544"/>
      </c:scatterChart>
      <c:valAx>
        <c:axId val="50258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91544"/>
        <c:crosses val="autoZero"/>
        <c:crossBetween val="midCat"/>
        <c:majorUnit val="1"/>
      </c:valAx>
      <c:valAx>
        <c:axId val="502591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89248"/>
        <c:crosses val="autoZero"/>
        <c:crossBetween val="midCat"/>
      </c:valAx>
      <c:spPr>
        <a:noFill/>
        <a:ln>
          <a:noFill/>
        </a:ln>
        <a:effectLst/>
      </c:spPr>
    </c:plotArea>
    <c:legend>
      <c:legendPos val="b"/>
      <c:layout>
        <c:manualLayout>
          <c:xMode val="edge"/>
          <c:yMode val="edge"/>
          <c:x val="0"/>
          <c:y val="0.91261519393409141"/>
          <c:w val="0.99660136985834502"/>
          <c:h val="8.37171916010498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Tb!$A$3</c:f>
              <c:strCache>
                <c:ptCount val="1"/>
                <c:pt idx="0">
                  <c:v>Tb oxide 99-99,99 (USGS)</c:v>
                </c:pt>
              </c:strCache>
            </c:strRef>
          </c:tx>
          <c:spPr>
            <a:ln w="19050" cap="rnd">
              <a:solidFill>
                <a:schemeClr val="accent1"/>
              </a:solidFill>
              <a:round/>
            </a:ln>
            <a:effectLst/>
          </c:spPr>
          <c:marker>
            <c:symbol val="none"/>
          </c:marker>
          <c:xVal>
            <c:numRef>
              <c:f>Tb!$AL$1:$BG$1</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xVal>
          <c:yVal>
            <c:numRef>
              <c:f>Tb!$AL$3:$BG$3</c:f>
              <c:numCache>
                <c:formatCode>General</c:formatCode>
                <c:ptCount val="22"/>
                <c:pt idx="0">
                  <c:v>685</c:v>
                </c:pt>
                <c:pt idx="1">
                  <c:v>685</c:v>
                </c:pt>
                <c:pt idx="2">
                  <c:v>685</c:v>
                </c:pt>
                <c:pt idx="3">
                  <c:v>685</c:v>
                </c:pt>
                <c:pt idx="4">
                  <c:v>685</c:v>
                </c:pt>
                <c:pt idx="5">
                  <c:v>685</c:v>
                </c:pt>
                <c:pt idx="6">
                  <c:v>535</c:v>
                </c:pt>
                <c:pt idx="7">
                  <c:v>535</c:v>
                </c:pt>
                <c:pt idx="8">
                  <c:v>535</c:v>
                </c:pt>
                <c:pt idx="9">
                  <c:v>535</c:v>
                </c:pt>
                <c:pt idx="10">
                  <c:v>535</c:v>
                </c:pt>
                <c:pt idx="11">
                  <c:v>535</c:v>
                </c:pt>
                <c:pt idx="12">
                  <c:v>800</c:v>
                </c:pt>
                <c:pt idx="13">
                  <c:v>850</c:v>
                </c:pt>
                <c:pt idx="14">
                  <c:v>850</c:v>
                </c:pt>
                <c:pt idx="15">
                  <c:v>900</c:v>
                </c:pt>
                <c:pt idx="16">
                  <c:v>1400</c:v>
                </c:pt>
                <c:pt idx="17">
                  <c:v>2750</c:v>
                </c:pt>
                <c:pt idx="18">
                  <c:v>1950</c:v>
                </c:pt>
                <c:pt idx="19">
                  <c:v>949</c:v>
                </c:pt>
                <c:pt idx="20">
                  <c:v>713</c:v>
                </c:pt>
                <c:pt idx="21">
                  <c:v>562</c:v>
                </c:pt>
              </c:numCache>
            </c:numRef>
          </c:yVal>
          <c:smooth val="0"/>
          <c:extLst>
            <c:ext xmlns:c16="http://schemas.microsoft.com/office/drawing/2014/chart" uri="{C3380CC4-5D6E-409C-BE32-E72D297353CC}">
              <c16:uniqueId val="{00000000-29A7-49C4-BC22-549F9D5C37E7}"/>
            </c:ext>
          </c:extLst>
        </c:ser>
        <c:ser>
          <c:idx val="1"/>
          <c:order val="1"/>
          <c:tx>
            <c:strRef>
              <c:f>Tb!$A$2</c:f>
              <c:strCache>
                <c:ptCount val="1"/>
                <c:pt idx="0">
                  <c:v>Tb oxide 99,99 (AM, EXW China)</c:v>
                </c:pt>
              </c:strCache>
            </c:strRef>
          </c:tx>
          <c:spPr>
            <a:ln w="19050" cap="rnd">
              <a:solidFill>
                <a:schemeClr val="accent2"/>
              </a:solidFill>
              <a:round/>
            </a:ln>
            <a:effectLst/>
          </c:spPr>
          <c:marker>
            <c:symbol val="none"/>
          </c:marker>
          <c:xVal>
            <c:numRef>
              <c:f>Tb!$AW$1:$BI$1</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xVal>
          <c:yVal>
            <c:numRef>
              <c:f>Tb!$AW$2:$BI$2</c:f>
              <c:numCache>
                <c:formatCode>#\ ##0.0</c:formatCode>
                <c:ptCount val="13"/>
                <c:pt idx="0">
                  <c:v>299.78025886491901</c:v>
                </c:pt>
                <c:pt idx="1">
                  <c:v>443.72994772665942</c:v>
                </c:pt>
                <c:pt idx="2">
                  <c:v>517.12595843944337</c:v>
                </c:pt>
                <c:pt idx="3">
                  <c:v>520.56202878684235</c:v>
                </c:pt>
                <c:pt idx="4">
                  <c:v>254.96096291476977</c:v>
                </c:pt>
                <c:pt idx="5">
                  <c:v>383.14940192753704</c:v>
                </c:pt>
                <c:pt idx="6">
                  <c:v>1597.5878139294027</c:v>
                </c:pt>
                <c:pt idx="7">
                  <c:v>1007.6422522937813</c:v>
                </c:pt>
                <c:pt idx="8">
                  <c:v>608.68104614135245</c:v>
                </c:pt>
                <c:pt idx="9">
                  <c:v>484.55588012549941</c:v>
                </c:pt>
                <c:pt idx="10">
                  <c:v>487.28850279530332</c:v>
                </c:pt>
                <c:pt idx="11">
                  <c:v>389.26464131265084</c:v>
                </c:pt>
                <c:pt idx="12">
                  <c:v>491.85877011390147</c:v>
                </c:pt>
              </c:numCache>
            </c:numRef>
          </c:yVal>
          <c:smooth val="0"/>
          <c:extLst>
            <c:ext xmlns:c16="http://schemas.microsoft.com/office/drawing/2014/chart" uri="{C3380CC4-5D6E-409C-BE32-E72D297353CC}">
              <c16:uniqueId val="{00000001-29A7-49C4-BC22-549F9D5C37E7}"/>
            </c:ext>
          </c:extLst>
        </c:ser>
        <c:dLbls>
          <c:showLegendKey val="0"/>
          <c:showVal val="0"/>
          <c:showCatName val="0"/>
          <c:showSerName val="0"/>
          <c:showPercent val="0"/>
          <c:showBubbleSize val="0"/>
        </c:dLbls>
        <c:axId val="502589248"/>
        <c:axId val="502591544"/>
      </c:scatterChart>
      <c:valAx>
        <c:axId val="50258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91544"/>
        <c:crosses val="autoZero"/>
        <c:crossBetween val="midCat"/>
        <c:majorUnit val="1"/>
      </c:valAx>
      <c:valAx>
        <c:axId val="502591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89248"/>
        <c:crosses val="autoZero"/>
        <c:crossBetween val="midCat"/>
      </c:valAx>
      <c:spPr>
        <a:noFill/>
        <a:ln>
          <a:noFill/>
        </a:ln>
        <a:effectLst/>
      </c:spPr>
    </c:plotArea>
    <c:legend>
      <c:legendPos val="b"/>
      <c:layout>
        <c:manualLayout>
          <c:xMode val="edge"/>
          <c:yMode val="edge"/>
          <c:x val="0"/>
          <c:y val="0.91261519393409141"/>
          <c:w val="0.99660136985834502"/>
          <c:h val="8.37171916010498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415968087397658E-2"/>
          <c:y val="3.0793259074871255E-2"/>
          <c:w val="0.90108201738046978"/>
          <c:h val="0.72938385649200133"/>
        </c:manualLayout>
      </c:layout>
      <c:scatterChart>
        <c:scatterStyle val="lineMarker"/>
        <c:varyColors val="0"/>
        <c:ser>
          <c:idx val="0"/>
          <c:order val="0"/>
          <c:tx>
            <c:strRef>
              <c:f>La!$A$3</c:f>
              <c:strCache>
                <c:ptCount val="1"/>
                <c:pt idx="0">
                  <c:v>La oxide 99,99 (USGS)</c:v>
                </c:pt>
              </c:strCache>
            </c:strRef>
          </c:tx>
          <c:spPr>
            <a:ln w="19050" cap="rnd">
              <a:solidFill>
                <a:schemeClr val="accent1"/>
              </a:solidFill>
              <a:round/>
            </a:ln>
            <a:effectLst/>
          </c:spPr>
          <c:marker>
            <c:symbol val="none"/>
          </c:marker>
          <c:xVal>
            <c:numRef>
              <c:f>La!$AL$1:$BC$1</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xVal>
          <c:yVal>
            <c:numRef>
              <c:f>La!$AL$3:$BC$3</c:f>
              <c:numCache>
                <c:formatCode>General</c:formatCode>
                <c:ptCount val="18"/>
                <c:pt idx="0">
                  <c:v>23</c:v>
                </c:pt>
                <c:pt idx="1">
                  <c:v>23</c:v>
                </c:pt>
                <c:pt idx="2">
                  <c:v>23</c:v>
                </c:pt>
                <c:pt idx="3">
                  <c:v>23</c:v>
                </c:pt>
                <c:pt idx="4">
                  <c:v>23</c:v>
                </c:pt>
                <c:pt idx="5">
                  <c:v>23</c:v>
                </c:pt>
                <c:pt idx="6">
                  <c:v>23</c:v>
                </c:pt>
                <c:pt idx="7">
                  <c:v>23</c:v>
                </c:pt>
                <c:pt idx="8">
                  <c:v>23</c:v>
                </c:pt>
                <c:pt idx="9">
                  <c:v>23</c:v>
                </c:pt>
                <c:pt idx="10">
                  <c:v>23</c:v>
                </c:pt>
                <c:pt idx="11">
                  <c:v>23</c:v>
                </c:pt>
                <c:pt idx="12">
                  <c:v>30</c:v>
                </c:pt>
                <c:pt idx="13">
                  <c:v>40</c:v>
                </c:pt>
                <c:pt idx="14">
                  <c:v>40</c:v>
                </c:pt>
                <c:pt idx="15">
                  <c:v>30</c:v>
                </c:pt>
                <c:pt idx="16">
                  <c:v>38</c:v>
                </c:pt>
                <c:pt idx="17">
                  <c:v>100</c:v>
                </c:pt>
              </c:numCache>
            </c:numRef>
          </c:yVal>
          <c:smooth val="0"/>
          <c:extLst>
            <c:ext xmlns:c16="http://schemas.microsoft.com/office/drawing/2014/chart" uri="{C3380CC4-5D6E-409C-BE32-E72D297353CC}">
              <c16:uniqueId val="{00000000-3ADB-4290-9E32-262E8998E1A3}"/>
            </c:ext>
          </c:extLst>
        </c:ser>
        <c:ser>
          <c:idx val="1"/>
          <c:order val="1"/>
          <c:tx>
            <c:strRef>
              <c:f>La!$A$2</c:f>
              <c:strCache>
                <c:ptCount val="1"/>
                <c:pt idx="0">
                  <c:v>La oxide 99,9 (AM, EXW China)</c:v>
                </c:pt>
              </c:strCache>
            </c:strRef>
          </c:tx>
          <c:spPr>
            <a:ln w="19050" cap="rnd">
              <a:solidFill>
                <a:schemeClr val="accent2"/>
              </a:solidFill>
              <a:round/>
            </a:ln>
            <a:effectLst/>
          </c:spPr>
          <c:marker>
            <c:symbol val="none"/>
          </c:marker>
          <c:xVal>
            <c:numRef>
              <c:f>La!$AW$1:$BI$1</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xVal>
          <c:yVal>
            <c:numRef>
              <c:f>La!$AW$2:$BI$2</c:f>
              <c:numCache>
                <c:formatCode>#\ ##0.0</c:formatCode>
                <c:ptCount val="13"/>
                <c:pt idx="0">
                  <c:v>1.4947415312506138</c:v>
                </c:pt>
                <c:pt idx="1">
                  <c:v>1.5470443407195664</c:v>
                </c:pt>
                <c:pt idx="2">
                  <c:v>1.6236878610323202</c:v>
                </c:pt>
                <c:pt idx="3">
                  <c:v>4.3720013708019358</c:v>
                </c:pt>
                <c:pt idx="4">
                  <c:v>3.4767404033832237</c:v>
                </c:pt>
                <c:pt idx="5">
                  <c:v>4.3447394436370246</c:v>
                </c:pt>
                <c:pt idx="6">
                  <c:v>16.685057556292548</c:v>
                </c:pt>
                <c:pt idx="7">
                  <c:v>12.712749611125501</c:v>
                </c:pt>
                <c:pt idx="8">
                  <c:v>5.6123374855795092</c:v>
                </c:pt>
                <c:pt idx="9">
                  <c:v>3.0698907281185699</c:v>
                </c:pt>
                <c:pt idx="10">
                  <c:v>1.9019371611553206</c:v>
                </c:pt>
                <c:pt idx="11">
                  <c:v>1.6709621734763236</c:v>
                </c:pt>
                <c:pt idx="12">
                  <c:v>2.1998694679361419</c:v>
                </c:pt>
              </c:numCache>
            </c:numRef>
          </c:yVal>
          <c:smooth val="0"/>
          <c:extLst>
            <c:ext xmlns:c16="http://schemas.microsoft.com/office/drawing/2014/chart" uri="{C3380CC4-5D6E-409C-BE32-E72D297353CC}">
              <c16:uniqueId val="{00000001-3ADB-4290-9E32-262E8998E1A3}"/>
            </c:ext>
          </c:extLst>
        </c:ser>
        <c:dLbls>
          <c:showLegendKey val="0"/>
          <c:showVal val="0"/>
          <c:showCatName val="0"/>
          <c:showSerName val="0"/>
          <c:showPercent val="0"/>
          <c:showBubbleSize val="0"/>
        </c:dLbls>
        <c:axId val="502589248"/>
        <c:axId val="502591544"/>
      </c:scatterChart>
      <c:valAx>
        <c:axId val="50258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91544"/>
        <c:crosses val="autoZero"/>
        <c:crossBetween val="midCat"/>
        <c:majorUnit val="1"/>
      </c:valAx>
      <c:valAx>
        <c:axId val="502591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502589248"/>
        <c:crosses val="autoZero"/>
        <c:crossBetween val="midCat"/>
      </c:valAx>
      <c:spPr>
        <a:noFill/>
        <a:ln>
          <a:noFill/>
        </a:ln>
        <a:effectLst/>
      </c:spPr>
    </c:plotArea>
    <c:legend>
      <c:legendPos val="b"/>
      <c:layout>
        <c:manualLayout>
          <c:xMode val="edge"/>
          <c:yMode val="edge"/>
          <c:x val="0"/>
          <c:y val="0.91261519393409141"/>
          <c:w val="0.99948695635380014"/>
          <c:h val="8.37171916010498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0.86449</cdr:y>
    </cdr:to>
    <cdr:pic>
      <cdr:nvPicPr>
        <cdr:cNvPr id="21" name="Рисунок 20"/>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49551" y="-396327"/>
          <a:ext cx="9292897" cy="5243430"/>
        </a:xfrm>
        <a:prstGeom xmlns:a="http://schemas.openxmlformats.org/drawingml/2006/main" prst="rect">
          <a:avLst/>
        </a:prstGeom>
      </cdr:spPr>
    </cdr:pic>
  </cdr:relSizeAnchor>
  <cdr:relSizeAnchor xmlns:cdr="http://schemas.openxmlformats.org/drawingml/2006/chartDrawing">
    <cdr:from>
      <cdr:x>0.35298</cdr:x>
      <cdr:y>0.07883</cdr:y>
    </cdr:from>
    <cdr:to>
      <cdr:x>0.36245</cdr:x>
      <cdr:y>0.09214</cdr:y>
    </cdr:to>
    <cdr:sp macro="" textlink="">
      <cdr:nvSpPr>
        <cdr:cNvPr id="22" name="Равнобедренный треугольник 21"/>
        <cdr:cNvSpPr/>
      </cdr:nvSpPr>
      <cdr:spPr>
        <a:xfrm xmlns:a="http://schemas.openxmlformats.org/drawingml/2006/main" rot="10800000">
          <a:off x="3282505" y="478572"/>
          <a:ext cx="88065" cy="8080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0.35909</cdr:x>
      <cdr:y>0.14336</cdr:y>
    </cdr:from>
    <cdr:to>
      <cdr:x>0.3683</cdr:x>
      <cdr:y>0.15746</cdr:y>
    </cdr:to>
    <cdr:sp macro="" textlink="">
      <cdr:nvSpPr>
        <cdr:cNvPr id="23" name="Прямоугольник 22"/>
        <cdr:cNvSpPr/>
      </cdr:nvSpPr>
      <cdr:spPr>
        <a:xfrm xmlns:a="http://schemas.openxmlformats.org/drawingml/2006/main" rot="2719082">
          <a:off x="3339348" y="870305"/>
          <a:ext cx="85600" cy="85648"/>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0.36474</cdr:x>
      <cdr:y>0.15848</cdr:y>
    </cdr:from>
    <cdr:to>
      <cdr:x>0.37395</cdr:x>
      <cdr:y>0.17258</cdr:y>
    </cdr:to>
    <cdr:sp macro="" textlink="">
      <cdr:nvSpPr>
        <cdr:cNvPr id="24" name="Прямоугольник 23"/>
        <cdr:cNvSpPr/>
      </cdr:nvSpPr>
      <cdr:spPr>
        <a:xfrm xmlns:a="http://schemas.openxmlformats.org/drawingml/2006/main" rot="2719082">
          <a:off x="3391890" y="962098"/>
          <a:ext cx="85600" cy="85648"/>
        </a:xfrm>
        <a:prstGeom xmlns:a="http://schemas.openxmlformats.org/drawingml/2006/main" prst="rect">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0.17275</cdr:x>
      <cdr:y>0.13472</cdr:y>
    </cdr:from>
    <cdr:to>
      <cdr:x>0.18196</cdr:x>
      <cdr:y>0.14882</cdr:y>
    </cdr:to>
    <cdr:sp macro="" textlink="">
      <cdr:nvSpPr>
        <cdr:cNvPr id="25" name="Прямоугольник 24"/>
        <cdr:cNvSpPr/>
      </cdr:nvSpPr>
      <cdr:spPr>
        <a:xfrm xmlns:a="http://schemas.openxmlformats.org/drawingml/2006/main" rot="2719082">
          <a:off x="1606497" y="817852"/>
          <a:ext cx="85600" cy="85647"/>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0.12122</cdr:x>
      <cdr:y>0.20385</cdr:y>
    </cdr:from>
    <cdr:to>
      <cdr:x>0.13043</cdr:x>
      <cdr:y>0.21794</cdr:y>
    </cdr:to>
    <cdr:sp macro="" textlink="">
      <cdr:nvSpPr>
        <cdr:cNvPr id="26" name="Прямоугольник 25"/>
        <cdr:cNvSpPr/>
      </cdr:nvSpPr>
      <cdr:spPr>
        <a:xfrm xmlns:a="http://schemas.openxmlformats.org/drawingml/2006/main" rot="2719082">
          <a:off x="1127328" y="1237506"/>
          <a:ext cx="85539" cy="85648"/>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0.18828</cdr:x>
      <cdr:y>0.16064</cdr:y>
    </cdr:from>
    <cdr:to>
      <cdr:x>0.19774</cdr:x>
      <cdr:y>0.17396</cdr:y>
    </cdr:to>
    <cdr:sp macro="" textlink="">
      <cdr:nvSpPr>
        <cdr:cNvPr id="27" name="Равнобедренный треугольник 26"/>
        <cdr:cNvSpPr/>
      </cdr:nvSpPr>
      <cdr:spPr>
        <a:xfrm xmlns:a="http://schemas.openxmlformats.org/drawingml/2006/main">
          <a:off x="1750893" y="975235"/>
          <a:ext cx="87972" cy="80865"/>
        </a:xfrm>
        <a:prstGeom xmlns:a="http://schemas.openxmlformats.org/drawingml/2006/main" prst="triangle">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0.17769</cdr:x>
      <cdr:y>0.17684</cdr:y>
    </cdr:from>
    <cdr:to>
      <cdr:x>0.18715</cdr:x>
      <cdr:y>0.19016</cdr:y>
    </cdr:to>
    <cdr:sp macro="" textlink="">
      <cdr:nvSpPr>
        <cdr:cNvPr id="28" name="Равнобедренный треугольник 27"/>
        <cdr:cNvSpPr/>
      </cdr:nvSpPr>
      <cdr:spPr>
        <a:xfrm xmlns:a="http://schemas.openxmlformats.org/drawingml/2006/main" rot="10800000">
          <a:off x="1652412" y="1073584"/>
          <a:ext cx="87972" cy="80865"/>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0.26185</cdr:x>
      <cdr:y>0.24035</cdr:y>
    </cdr:from>
    <cdr:to>
      <cdr:x>0.27131</cdr:x>
      <cdr:y>0.25366</cdr:y>
    </cdr:to>
    <cdr:sp macro="" textlink="">
      <cdr:nvSpPr>
        <cdr:cNvPr id="29" name="Равнобедренный треугольник 28"/>
        <cdr:cNvSpPr/>
      </cdr:nvSpPr>
      <cdr:spPr>
        <a:xfrm xmlns:a="http://schemas.openxmlformats.org/drawingml/2006/main">
          <a:off x="2435050" y="1459149"/>
          <a:ext cx="87972" cy="80804"/>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0.28385</cdr:x>
      <cdr:y>0.2473</cdr:y>
    </cdr:from>
    <cdr:to>
      <cdr:x>0.29332</cdr:x>
      <cdr:y>0.26061</cdr:y>
    </cdr:to>
    <cdr:sp macro="" textlink="">
      <cdr:nvSpPr>
        <cdr:cNvPr id="30" name="Равнобедренный треугольник 29"/>
        <cdr:cNvSpPr/>
      </cdr:nvSpPr>
      <cdr:spPr>
        <a:xfrm xmlns:a="http://schemas.openxmlformats.org/drawingml/2006/main" rot="10800000">
          <a:off x="2639637" y="1501342"/>
          <a:ext cx="88065" cy="8080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0.26396</cdr:x>
      <cdr:y>0.26519</cdr:y>
    </cdr:from>
    <cdr:to>
      <cdr:x>0.27343</cdr:x>
      <cdr:y>0.27851</cdr:y>
    </cdr:to>
    <cdr:sp macro="" textlink="">
      <cdr:nvSpPr>
        <cdr:cNvPr id="31" name="Равнобедренный треугольник 30"/>
        <cdr:cNvSpPr/>
      </cdr:nvSpPr>
      <cdr:spPr>
        <a:xfrm xmlns:a="http://schemas.openxmlformats.org/drawingml/2006/main" rot="10800000">
          <a:off x="2454672" y="1609951"/>
          <a:ext cx="88065" cy="80865"/>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0.26864</cdr:x>
      <cdr:y>0.27325</cdr:y>
    </cdr:from>
    <cdr:to>
      <cdr:x>0.27811</cdr:x>
      <cdr:y>0.28656</cdr:y>
    </cdr:to>
    <cdr:sp macro="" textlink="">
      <cdr:nvSpPr>
        <cdr:cNvPr id="32" name="Равнобедренный треугольник 31"/>
        <cdr:cNvSpPr/>
      </cdr:nvSpPr>
      <cdr:spPr>
        <a:xfrm xmlns:a="http://schemas.openxmlformats.org/drawingml/2006/main">
          <a:off x="2498193" y="1658883"/>
          <a:ext cx="88065" cy="8080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0.27566</cdr:x>
      <cdr:y>0.27325</cdr:y>
    </cdr:from>
    <cdr:to>
      <cdr:x>0.28513</cdr:x>
      <cdr:y>0.28656</cdr:y>
    </cdr:to>
    <cdr:sp macro="" textlink="">
      <cdr:nvSpPr>
        <cdr:cNvPr id="33" name="Равнобедренный треугольник 32"/>
        <cdr:cNvSpPr/>
      </cdr:nvSpPr>
      <cdr:spPr>
        <a:xfrm xmlns:a="http://schemas.openxmlformats.org/drawingml/2006/main">
          <a:off x="2563475" y="1658883"/>
          <a:ext cx="88065" cy="8080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0.28268</cdr:x>
      <cdr:y>0.27414</cdr:y>
    </cdr:from>
    <cdr:to>
      <cdr:x>0.29189</cdr:x>
      <cdr:y>0.28824</cdr:y>
    </cdr:to>
    <cdr:sp macro="" textlink="">
      <cdr:nvSpPr>
        <cdr:cNvPr id="34" name="Прямоугольник 33"/>
        <cdr:cNvSpPr/>
      </cdr:nvSpPr>
      <cdr:spPr>
        <a:xfrm xmlns:a="http://schemas.openxmlformats.org/drawingml/2006/main" rot="2719082">
          <a:off x="2628781" y="1664262"/>
          <a:ext cx="85600" cy="85647"/>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0.29964</cdr:x>
      <cdr:y>0.20166</cdr:y>
    </cdr:from>
    <cdr:to>
      <cdr:x>0.30911</cdr:x>
      <cdr:y>0.21497</cdr:y>
    </cdr:to>
    <cdr:sp macro="" textlink="">
      <cdr:nvSpPr>
        <cdr:cNvPr id="35" name="Равнобедренный треугольник 34"/>
        <cdr:cNvSpPr/>
      </cdr:nvSpPr>
      <cdr:spPr>
        <a:xfrm xmlns:a="http://schemas.openxmlformats.org/drawingml/2006/main" rot="10800000">
          <a:off x="2786475" y="1224265"/>
          <a:ext cx="88065" cy="80804"/>
        </a:xfrm>
        <a:prstGeom xmlns:a="http://schemas.openxmlformats.org/drawingml/2006/main" prst="triangle">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0.3166</cdr:x>
      <cdr:y>0.21508</cdr:y>
    </cdr:from>
    <cdr:to>
      <cdr:x>0.32581</cdr:x>
      <cdr:y>0.22917</cdr:y>
    </cdr:to>
    <cdr:sp macro="" textlink="">
      <cdr:nvSpPr>
        <cdr:cNvPr id="36" name="Прямоугольник 35"/>
        <cdr:cNvSpPr/>
      </cdr:nvSpPr>
      <cdr:spPr>
        <a:xfrm xmlns:a="http://schemas.openxmlformats.org/drawingml/2006/main">
          <a:off x="2944193" y="1305736"/>
          <a:ext cx="85647" cy="85540"/>
        </a:xfrm>
        <a:prstGeom xmlns:a="http://schemas.openxmlformats.org/drawingml/2006/main" prst="rect">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0.32245</cdr:x>
      <cdr:y>0.23835</cdr:y>
    </cdr:from>
    <cdr:to>
      <cdr:x>0.33192</cdr:x>
      <cdr:y>0.25166</cdr:y>
    </cdr:to>
    <cdr:sp macro="" textlink="">
      <cdr:nvSpPr>
        <cdr:cNvPr id="37" name="Равнобедренный треугольник 36"/>
        <cdr:cNvSpPr/>
      </cdr:nvSpPr>
      <cdr:spPr>
        <a:xfrm xmlns:a="http://schemas.openxmlformats.org/drawingml/2006/main">
          <a:off x="2998594" y="1447007"/>
          <a:ext cx="88066" cy="80804"/>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0.33531</cdr:x>
      <cdr:y>0.24193</cdr:y>
    </cdr:from>
    <cdr:to>
      <cdr:x>0.34478</cdr:x>
      <cdr:y>0.25524</cdr:y>
    </cdr:to>
    <cdr:sp macro="" textlink="">
      <cdr:nvSpPr>
        <cdr:cNvPr id="38" name="Равнобедренный треугольник 37"/>
        <cdr:cNvSpPr/>
      </cdr:nvSpPr>
      <cdr:spPr>
        <a:xfrm xmlns:a="http://schemas.openxmlformats.org/drawingml/2006/main">
          <a:off x="3118184" y="1468741"/>
          <a:ext cx="88066" cy="8080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0.30432</cdr:x>
      <cdr:y>0.28041</cdr:y>
    </cdr:from>
    <cdr:to>
      <cdr:x>0.31378</cdr:x>
      <cdr:y>0.29372</cdr:y>
    </cdr:to>
    <cdr:sp macro="" textlink="">
      <cdr:nvSpPr>
        <cdr:cNvPr id="39" name="Равнобедренный треугольник 38"/>
        <cdr:cNvSpPr/>
      </cdr:nvSpPr>
      <cdr:spPr>
        <a:xfrm xmlns:a="http://schemas.openxmlformats.org/drawingml/2006/main" rot="10800000">
          <a:off x="2829996" y="1702351"/>
          <a:ext cx="87972" cy="8080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0.31894</cdr:x>
      <cdr:y>0.28309</cdr:y>
    </cdr:from>
    <cdr:to>
      <cdr:x>0.32841</cdr:x>
      <cdr:y>0.29641</cdr:y>
    </cdr:to>
    <cdr:sp macro="" textlink="">
      <cdr:nvSpPr>
        <cdr:cNvPr id="40" name="Равнобедренный треугольник 39"/>
        <cdr:cNvSpPr/>
      </cdr:nvSpPr>
      <cdr:spPr>
        <a:xfrm xmlns:a="http://schemas.openxmlformats.org/drawingml/2006/main" rot="10800000">
          <a:off x="2965953" y="1718621"/>
          <a:ext cx="88066" cy="80865"/>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0.20021</cdr:x>
      <cdr:y>0.30457</cdr:y>
    </cdr:from>
    <cdr:to>
      <cdr:x>0.20943</cdr:x>
      <cdr:y>0.31867</cdr:y>
    </cdr:to>
    <cdr:sp macro="" textlink="">
      <cdr:nvSpPr>
        <cdr:cNvPr id="42" name="Прямоугольник 41"/>
        <cdr:cNvSpPr/>
      </cdr:nvSpPr>
      <cdr:spPr>
        <a:xfrm xmlns:a="http://schemas.openxmlformats.org/drawingml/2006/main">
          <a:off x="1861834" y="1849024"/>
          <a:ext cx="85741" cy="85601"/>
        </a:xfrm>
        <a:prstGeom xmlns:a="http://schemas.openxmlformats.org/drawingml/2006/main" prst="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0.20957</cdr:x>
      <cdr:y>0.39048</cdr:y>
    </cdr:from>
    <cdr:to>
      <cdr:x>0.21904</cdr:x>
      <cdr:y>0.4038</cdr:y>
    </cdr:to>
    <cdr:sp macro="" textlink="">
      <cdr:nvSpPr>
        <cdr:cNvPr id="45" name="Равнобедренный треугольник 44"/>
        <cdr:cNvSpPr/>
      </cdr:nvSpPr>
      <cdr:spPr>
        <a:xfrm xmlns:a="http://schemas.openxmlformats.org/drawingml/2006/main" rot="10800000">
          <a:off x="1948877" y="2370578"/>
          <a:ext cx="88065" cy="80865"/>
        </a:xfrm>
        <a:prstGeom xmlns:a="http://schemas.openxmlformats.org/drawingml/2006/main" prst="triangle">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0.32713</cdr:x>
      <cdr:y>0.55336</cdr:y>
    </cdr:from>
    <cdr:to>
      <cdr:x>0.33659</cdr:x>
      <cdr:y>0.56667</cdr:y>
    </cdr:to>
    <cdr:sp macro="" textlink="">
      <cdr:nvSpPr>
        <cdr:cNvPr id="46" name="Равнобедренный треугольник 45"/>
        <cdr:cNvSpPr/>
      </cdr:nvSpPr>
      <cdr:spPr>
        <a:xfrm xmlns:a="http://schemas.openxmlformats.org/drawingml/2006/main">
          <a:off x="3042115" y="3359412"/>
          <a:ext cx="87973" cy="80804"/>
        </a:xfrm>
        <a:prstGeom xmlns:a="http://schemas.openxmlformats.org/drawingml/2006/main" prst="triangle">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0.35754</cdr:x>
      <cdr:y>0.61869</cdr:y>
    </cdr:from>
    <cdr:to>
      <cdr:x>0.36675</cdr:x>
      <cdr:y>0.63278</cdr:y>
    </cdr:to>
    <cdr:sp macro="" textlink="">
      <cdr:nvSpPr>
        <cdr:cNvPr id="47" name="Прямоугольник 46"/>
        <cdr:cNvSpPr/>
      </cdr:nvSpPr>
      <cdr:spPr>
        <a:xfrm xmlns:a="http://schemas.openxmlformats.org/drawingml/2006/main">
          <a:off x="3324910" y="3756026"/>
          <a:ext cx="85648" cy="85540"/>
        </a:xfrm>
        <a:prstGeom xmlns:a="http://schemas.openxmlformats.org/drawingml/2006/main" prst="rect">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0.35695</cdr:x>
      <cdr:y>0.64733</cdr:y>
    </cdr:from>
    <cdr:to>
      <cdr:x>0.36642</cdr:x>
      <cdr:y>0.66064</cdr:y>
    </cdr:to>
    <cdr:sp macro="" textlink="">
      <cdr:nvSpPr>
        <cdr:cNvPr id="48" name="Равнобедренный треугольник 47"/>
        <cdr:cNvSpPr/>
      </cdr:nvSpPr>
      <cdr:spPr>
        <a:xfrm xmlns:a="http://schemas.openxmlformats.org/drawingml/2006/main" rot="10800000">
          <a:off x="3319424" y="3929898"/>
          <a:ext cx="88065" cy="80804"/>
        </a:xfrm>
        <a:prstGeom xmlns:a="http://schemas.openxmlformats.org/drawingml/2006/main" prst="triangle">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0.58777</cdr:x>
      <cdr:y>0.08336</cdr:y>
    </cdr:from>
    <cdr:to>
      <cdr:x>0.59835</cdr:x>
      <cdr:y>0.09952</cdr:y>
    </cdr:to>
    <cdr:sp macro="" textlink="">
      <cdr:nvSpPr>
        <cdr:cNvPr id="49" name="Шестиугольник 48"/>
        <cdr:cNvSpPr/>
      </cdr:nvSpPr>
      <cdr:spPr>
        <a:xfrm xmlns:a="http://schemas.openxmlformats.org/drawingml/2006/main" rot="10800000">
          <a:off x="5465913" y="506073"/>
          <a:ext cx="98388" cy="98106"/>
        </a:xfrm>
        <a:prstGeom xmlns:a="http://schemas.openxmlformats.org/drawingml/2006/main" prst="hexagon">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0.5339</cdr:x>
      <cdr:y>0.18392</cdr:y>
    </cdr:from>
    <cdr:to>
      <cdr:x>0.54311</cdr:x>
      <cdr:y>0.19802</cdr:y>
    </cdr:to>
    <cdr:sp macro="" textlink="">
      <cdr:nvSpPr>
        <cdr:cNvPr id="50" name="Прямоугольник 49"/>
        <cdr:cNvSpPr/>
      </cdr:nvSpPr>
      <cdr:spPr>
        <a:xfrm xmlns:a="http://schemas.openxmlformats.org/drawingml/2006/main">
          <a:off x="4964954" y="1116566"/>
          <a:ext cx="85647" cy="85600"/>
        </a:xfrm>
        <a:prstGeom xmlns:a="http://schemas.openxmlformats.org/drawingml/2006/main" prst="rect">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0.53929</cdr:x>
      <cdr:y>0.19216</cdr:y>
    </cdr:from>
    <cdr:to>
      <cdr:x>0.54876</cdr:x>
      <cdr:y>0.20548</cdr:y>
    </cdr:to>
    <cdr:sp macro="" textlink="">
      <cdr:nvSpPr>
        <cdr:cNvPr id="51" name="Равнобедренный треугольник 50"/>
        <cdr:cNvSpPr/>
      </cdr:nvSpPr>
      <cdr:spPr>
        <a:xfrm xmlns:a="http://schemas.openxmlformats.org/drawingml/2006/main" rot="10800000">
          <a:off x="5015078" y="1166591"/>
          <a:ext cx="88065" cy="80865"/>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0.52744</cdr:x>
      <cdr:y>0.23585</cdr:y>
    </cdr:from>
    <cdr:to>
      <cdr:x>0.53691</cdr:x>
      <cdr:y>0.24916</cdr:y>
    </cdr:to>
    <cdr:sp macro="" textlink="">
      <cdr:nvSpPr>
        <cdr:cNvPr id="52" name="Равнобедренный треугольник 51"/>
        <cdr:cNvSpPr/>
      </cdr:nvSpPr>
      <cdr:spPr>
        <a:xfrm xmlns:a="http://schemas.openxmlformats.org/drawingml/2006/main">
          <a:off x="4904880" y="1431830"/>
          <a:ext cx="88065" cy="8080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0.70844</cdr:x>
      <cdr:y>0.30094</cdr:y>
    </cdr:from>
    <cdr:to>
      <cdr:x>0.7179</cdr:x>
      <cdr:y>0.31425</cdr:y>
    </cdr:to>
    <cdr:sp macro="" textlink="">
      <cdr:nvSpPr>
        <cdr:cNvPr id="55" name="Равнобедренный треугольник 54"/>
        <cdr:cNvSpPr/>
      </cdr:nvSpPr>
      <cdr:spPr>
        <a:xfrm xmlns:a="http://schemas.openxmlformats.org/drawingml/2006/main" rot="10800000">
          <a:off x="6586971" y="1825718"/>
          <a:ext cx="87957" cy="80748"/>
        </a:xfrm>
        <a:prstGeom xmlns:a="http://schemas.openxmlformats.org/drawingml/2006/main" prst="triangle">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0.80647</cdr:x>
      <cdr:y>0.31251</cdr:y>
    </cdr:from>
    <cdr:to>
      <cdr:x>0.81705</cdr:x>
      <cdr:y>0.32867</cdr:y>
    </cdr:to>
    <cdr:sp macro="" textlink="">
      <cdr:nvSpPr>
        <cdr:cNvPr id="56" name="Шестиугольник 55"/>
        <cdr:cNvSpPr/>
      </cdr:nvSpPr>
      <cdr:spPr>
        <a:xfrm xmlns:a="http://schemas.openxmlformats.org/drawingml/2006/main" rot="10800000">
          <a:off x="7499694" y="1897228"/>
          <a:ext cx="98387" cy="98106"/>
        </a:xfrm>
        <a:prstGeom xmlns:a="http://schemas.openxmlformats.org/drawingml/2006/main" prst="hexagon">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0.82048</cdr:x>
      <cdr:y>0.3463</cdr:y>
    </cdr:from>
    <cdr:to>
      <cdr:x>0.83106</cdr:x>
      <cdr:y>0.36246</cdr:y>
    </cdr:to>
    <cdr:sp macro="" textlink="">
      <cdr:nvSpPr>
        <cdr:cNvPr id="57" name="Шестиугольник 56"/>
        <cdr:cNvSpPr/>
      </cdr:nvSpPr>
      <cdr:spPr>
        <a:xfrm xmlns:a="http://schemas.openxmlformats.org/drawingml/2006/main" rot="10800000">
          <a:off x="7629978" y="2102364"/>
          <a:ext cx="98388" cy="98107"/>
        </a:xfrm>
        <a:prstGeom xmlns:a="http://schemas.openxmlformats.org/drawingml/2006/main" prst="hexagon">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0.81779</cdr:x>
      <cdr:y>0.404</cdr:y>
    </cdr:from>
    <cdr:to>
      <cdr:x>0.82836</cdr:x>
      <cdr:y>0.42016</cdr:y>
    </cdr:to>
    <cdr:sp macro="" textlink="">
      <cdr:nvSpPr>
        <cdr:cNvPr id="58" name="Шестиугольник 57"/>
        <cdr:cNvSpPr/>
      </cdr:nvSpPr>
      <cdr:spPr>
        <a:xfrm xmlns:a="http://schemas.openxmlformats.org/drawingml/2006/main" rot="10800000">
          <a:off x="7604963" y="2452657"/>
          <a:ext cx="98295" cy="98107"/>
        </a:xfrm>
        <a:prstGeom xmlns:a="http://schemas.openxmlformats.org/drawingml/2006/main" prst="hexagon">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0.77739</cdr:x>
      <cdr:y>0.39576</cdr:y>
    </cdr:from>
    <cdr:to>
      <cdr:x>0.78796</cdr:x>
      <cdr:y>0.41192</cdr:y>
    </cdr:to>
    <cdr:sp macro="" textlink="">
      <cdr:nvSpPr>
        <cdr:cNvPr id="59" name="Шестиугольник 58"/>
        <cdr:cNvSpPr/>
      </cdr:nvSpPr>
      <cdr:spPr>
        <a:xfrm xmlns:a="http://schemas.openxmlformats.org/drawingml/2006/main" rot="10800000">
          <a:off x="7229267" y="2402633"/>
          <a:ext cx="98295" cy="98106"/>
        </a:xfrm>
        <a:prstGeom xmlns:a="http://schemas.openxmlformats.org/drawingml/2006/main" prst="hexagon">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0.70682</cdr:x>
      <cdr:y>0.48973</cdr:y>
    </cdr:from>
    <cdr:to>
      <cdr:x>0.7174</cdr:x>
      <cdr:y>0.50589</cdr:y>
    </cdr:to>
    <cdr:sp macro="" textlink="">
      <cdr:nvSpPr>
        <cdr:cNvPr id="62" name="Шестиугольник 61"/>
        <cdr:cNvSpPr/>
      </cdr:nvSpPr>
      <cdr:spPr>
        <a:xfrm xmlns:a="http://schemas.openxmlformats.org/drawingml/2006/main" rot="10800000">
          <a:off x="6573008" y="2973119"/>
          <a:ext cx="98387" cy="98106"/>
        </a:xfrm>
        <a:prstGeom xmlns:a="http://schemas.openxmlformats.org/drawingml/2006/main" prst="hexagon">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0.79502</cdr:x>
      <cdr:y>0.42616</cdr:y>
    </cdr:from>
    <cdr:to>
      <cdr:x>0.80552</cdr:x>
      <cdr:y>0.43989</cdr:y>
    </cdr:to>
    <cdr:sp macro="" textlink="">
      <cdr:nvSpPr>
        <cdr:cNvPr id="65" name="5-конечная звезда 64"/>
        <cdr:cNvSpPr/>
      </cdr:nvSpPr>
      <cdr:spPr>
        <a:xfrm xmlns:a="http://schemas.openxmlformats.org/drawingml/2006/main">
          <a:off x="7393214" y="2587171"/>
          <a:ext cx="97631" cy="83343"/>
        </a:xfrm>
        <a:prstGeom xmlns:a="http://schemas.openxmlformats.org/drawingml/2006/main" prst="star5">
          <a:avLst>
            <a:gd name="adj" fmla="val 20714"/>
            <a:gd name="hf" fmla="val 105146"/>
            <a:gd name="vf" fmla="val 110557"/>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0.55037</cdr:x>
      <cdr:y>0.7014</cdr:y>
    </cdr:from>
    <cdr:to>
      <cdr:x>0.55958</cdr:x>
      <cdr:y>0.71551</cdr:y>
    </cdr:to>
    <cdr:sp macro="" textlink="">
      <cdr:nvSpPr>
        <cdr:cNvPr id="66" name="Прямоугольник 65"/>
        <cdr:cNvSpPr/>
      </cdr:nvSpPr>
      <cdr:spPr>
        <a:xfrm xmlns:a="http://schemas.openxmlformats.org/drawingml/2006/main" rot="2719082">
          <a:off x="5118102" y="4258128"/>
          <a:ext cx="85685" cy="85686"/>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0.85765</cdr:x>
      <cdr:y>0.63864</cdr:y>
    </cdr:from>
    <cdr:to>
      <cdr:x>0.86686</cdr:x>
      <cdr:y>0.65275</cdr:y>
    </cdr:to>
    <cdr:sp macro="" textlink="">
      <cdr:nvSpPr>
        <cdr:cNvPr id="69" name="Прямоугольник 68"/>
        <cdr:cNvSpPr/>
      </cdr:nvSpPr>
      <cdr:spPr>
        <a:xfrm xmlns:a="http://schemas.openxmlformats.org/drawingml/2006/main" rot="2719082">
          <a:off x="7975600" y="3877131"/>
          <a:ext cx="85685" cy="85686"/>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0.86408</cdr:x>
      <cdr:y>0.65119</cdr:y>
    </cdr:from>
    <cdr:to>
      <cdr:x>0.8733</cdr:x>
      <cdr:y>0.6653</cdr:y>
    </cdr:to>
    <cdr:sp macro="" textlink="">
      <cdr:nvSpPr>
        <cdr:cNvPr id="70" name="Прямоугольник 69"/>
        <cdr:cNvSpPr/>
      </cdr:nvSpPr>
      <cdr:spPr>
        <a:xfrm xmlns:a="http://schemas.openxmlformats.org/drawingml/2006/main" rot="2719082">
          <a:off x="8035471" y="3953329"/>
          <a:ext cx="85685" cy="85686"/>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0.91091</cdr:x>
      <cdr:y>0.70588</cdr:y>
    </cdr:from>
    <cdr:to>
      <cdr:x>0.92012</cdr:x>
      <cdr:y>0.71999</cdr:y>
    </cdr:to>
    <cdr:sp macro="" textlink="">
      <cdr:nvSpPr>
        <cdr:cNvPr id="71" name="Прямоугольник 70"/>
        <cdr:cNvSpPr/>
      </cdr:nvSpPr>
      <cdr:spPr>
        <a:xfrm xmlns:a="http://schemas.openxmlformats.org/drawingml/2006/main" rot="2719082">
          <a:off x="8470899" y="4285342"/>
          <a:ext cx="85685" cy="85686"/>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0.54681</cdr:x>
      <cdr:y>0.68406</cdr:y>
    </cdr:from>
    <cdr:to>
      <cdr:x>0.55602</cdr:x>
      <cdr:y>0.69818</cdr:y>
    </cdr:to>
    <cdr:sp macro="" textlink="">
      <cdr:nvSpPr>
        <cdr:cNvPr id="72" name="Прямоугольник 71"/>
        <cdr:cNvSpPr/>
      </cdr:nvSpPr>
      <cdr:spPr>
        <a:xfrm xmlns:a="http://schemas.openxmlformats.org/drawingml/2006/main">
          <a:off x="5085004" y="4152898"/>
          <a:ext cx="85686" cy="85685"/>
        </a:xfrm>
        <a:prstGeom xmlns:a="http://schemas.openxmlformats.org/drawingml/2006/main" prst="rect">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0.57495</cdr:x>
      <cdr:y>0.6494</cdr:y>
    </cdr:from>
    <cdr:to>
      <cdr:x>0.58442</cdr:x>
      <cdr:y>0.66272</cdr:y>
    </cdr:to>
    <cdr:sp macro="" textlink="">
      <cdr:nvSpPr>
        <cdr:cNvPr id="73" name="Равнобедренный треугольник 72"/>
        <cdr:cNvSpPr/>
      </cdr:nvSpPr>
      <cdr:spPr>
        <a:xfrm xmlns:a="http://schemas.openxmlformats.org/drawingml/2006/main" rot="10800000">
          <a:off x="5346699" y="3942443"/>
          <a:ext cx="88104" cy="8088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0.53281</cdr:x>
      <cdr:y>0.62698</cdr:y>
    </cdr:from>
    <cdr:to>
      <cdr:x>0.54228</cdr:x>
      <cdr:y>0.64031</cdr:y>
    </cdr:to>
    <cdr:sp macro="" textlink="">
      <cdr:nvSpPr>
        <cdr:cNvPr id="74" name="Равнобедренный треугольник 73"/>
        <cdr:cNvSpPr/>
      </cdr:nvSpPr>
      <cdr:spPr>
        <a:xfrm xmlns:a="http://schemas.openxmlformats.org/drawingml/2006/main" rot="10800000">
          <a:off x="4954815" y="3806370"/>
          <a:ext cx="88104" cy="8088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0.60363</cdr:x>
      <cdr:y>0.55347</cdr:y>
    </cdr:from>
    <cdr:to>
      <cdr:x>0.6131</cdr:x>
      <cdr:y>0.56679</cdr:y>
    </cdr:to>
    <cdr:sp macro="" textlink="">
      <cdr:nvSpPr>
        <cdr:cNvPr id="75" name="Равнобедренный треугольник 74"/>
        <cdr:cNvSpPr/>
      </cdr:nvSpPr>
      <cdr:spPr>
        <a:xfrm xmlns:a="http://schemas.openxmlformats.org/drawingml/2006/main" rot="10800000">
          <a:off x="5613401" y="3360057"/>
          <a:ext cx="88104" cy="8088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0.59485</cdr:x>
      <cdr:y>0.63057</cdr:y>
    </cdr:from>
    <cdr:to>
      <cdr:x>0.60432</cdr:x>
      <cdr:y>0.64389</cdr:y>
    </cdr:to>
    <cdr:sp macro="" textlink="">
      <cdr:nvSpPr>
        <cdr:cNvPr id="76" name="Равнобедренный треугольник 75"/>
        <cdr:cNvSpPr/>
      </cdr:nvSpPr>
      <cdr:spPr>
        <a:xfrm xmlns:a="http://schemas.openxmlformats.org/drawingml/2006/main" rot="10800000">
          <a:off x="5531756" y="3828143"/>
          <a:ext cx="88104" cy="8088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0.85999</cdr:x>
      <cdr:y>0.66912</cdr:y>
    </cdr:from>
    <cdr:to>
      <cdr:x>0.86946</cdr:x>
      <cdr:y>0.68244</cdr:y>
    </cdr:to>
    <cdr:sp macro="" textlink="">
      <cdr:nvSpPr>
        <cdr:cNvPr id="77" name="Равнобедренный треугольник 76"/>
        <cdr:cNvSpPr/>
      </cdr:nvSpPr>
      <cdr:spPr>
        <a:xfrm xmlns:a="http://schemas.openxmlformats.org/drawingml/2006/main" rot="10800000">
          <a:off x="7997372" y="4062186"/>
          <a:ext cx="88104" cy="8088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0.85062</cdr:x>
      <cdr:y>0.62519</cdr:y>
    </cdr:from>
    <cdr:to>
      <cdr:x>0.8601</cdr:x>
      <cdr:y>0.63851</cdr:y>
    </cdr:to>
    <cdr:sp macro="" textlink="">
      <cdr:nvSpPr>
        <cdr:cNvPr id="78" name="Равнобедренный треугольник 77"/>
        <cdr:cNvSpPr/>
      </cdr:nvSpPr>
      <cdr:spPr>
        <a:xfrm xmlns:a="http://schemas.openxmlformats.org/drawingml/2006/main" rot="10800000">
          <a:off x="7910286" y="3795486"/>
          <a:ext cx="88104" cy="80884"/>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0.88867</cdr:x>
      <cdr:y>0.6494</cdr:y>
    </cdr:from>
    <cdr:to>
      <cdr:x>0.89814</cdr:x>
      <cdr:y>0.66272</cdr:y>
    </cdr:to>
    <cdr:sp macro="" textlink="">
      <cdr:nvSpPr>
        <cdr:cNvPr id="80" name="Равнобедренный треугольник 79"/>
        <cdr:cNvSpPr/>
      </cdr:nvSpPr>
      <cdr:spPr>
        <a:xfrm xmlns:a="http://schemas.openxmlformats.org/drawingml/2006/main" rot="10800000">
          <a:off x="8264071" y="3942443"/>
          <a:ext cx="88104" cy="80884"/>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0.60246</cdr:x>
      <cdr:y>0.57319</cdr:y>
    </cdr:from>
    <cdr:to>
      <cdr:x>0.61193</cdr:x>
      <cdr:y>0.58651</cdr:y>
    </cdr:to>
    <cdr:sp macro="" textlink="">
      <cdr:nvSpPr>
        <cdr:cNvPr id="81" name="Равнобедренный треугольник 80"/>
        <cdr:cNvSpPr/>
      </cdr:nvSpPr>
      <cdr:spPr>
        <a:xfrm xmlns:a="http://schemas.openxmlformats.org/drawingml/2006/main" rot="10800000">
          <a:off x="5602514" y="3479799"/>
          <a:ext cx="88104" cy="80884"/>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0.59368</cdr:x>
      <cdr:y>0.60726</cdr:y>
    </cdr:from>
    <cdr:to>
      <cdr:x>0.60315</cdr:x>
      <cdr:y>0.62059</cdr:y>
    </cdr:to>
    <cdr:sp macro="" textlink="">
      <cdr:nvSpPr>
        <cdr:cNvPr id="82" name="Равнобедренный треугольник 81"/>
        <cdr:cNvSpPr/>
      </cdr:nvSpPr>
      <cdr:spPr>
        <a:xfrm xmlns:a="http://schemas.openxmlformats.org/drawingml/2006/main">
          <a:off x="5520871" y="3686629"/>
          <a:ext cx="88104" cy="80945"/>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0.63114</cdr:x>
      <cdr:y>0.60636</cdr:y>
    </cdr:from>
    <cdr:to>
      <cdr:x>0.64061</cdr:x>
      <cdr:y>0.6197</cdr:y>
    </cdr:to>
    <cdr:sp macro="" textlink="">
      <cdr:nvSpPr>
        <cdr:cNvPr id="83" name="Равнобедренный треугольник 82"/>
        <cdr:cNvSpPr/>
      </cdr:nvSpPr>
      <cdr:spPr>
        <a:xfrm xmlns:a="http://schemas.openxmlformats.org/drawingml/2006/main">
          <a:off x="5869214" y="3681186"/>
          <a:ext cx="88104" cy="80945"/>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0.84243</cdr:x>
      <cdr:y>0.63953</cdr:y>
    </cdr:from>
    <cdr:to>
      <cdr:x>0.8519</cdr:x>
      <cdr:y>0.65286</cdr:y>
    </cdr:to>
    <cdr:sp macro="" textlink="">
      <cdr:nvSpPr>
        <cdr:cNvPr id="84" name="Равнобедренный треугольник 83"/>
        <cdr:cNvSpPr/>
      </cdr:nvSpPr>
      <cdr:spPr>
        <a:xfrm xmlns:a="http://schemas.openxmlformats.org/drawingml/2006/main" rot="10800000">
          <a:off x="7834086" y="3882571"/>
          <a:ext cx="88104" cy="80884"/>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0.58432</cdr:x>
      <cdr:y>0.5454</cdr:y>
    </cdr:from>
    <cdr:to>
      <cdr:x>0.59379</cdr:x>
      <cdr:y>0.55873</cdr:y>
    </cdr:to>
    <cdr:sp macro="" textlink="">
      <cdr:nvSpPr>
        <cdr:cNvPr id="85" name="Равнобедренный треугольник 84"/>
        <cdr:cNvSpPr/>
      </cdr:nvSpPr>
      <cdr:spPr>
        <a:xfrm xmlns:a="http://schemas.openxmlformats.org/drawingml/2006/main">
          <a:off x="5433785" y="3311070"/>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0.59017</cdr:x>
      <cdr:y>0.59022</cdr:y>
    </cdr:from>
    <cdr:to>
      <cdr:x>0.59938</cdr:x>
      <cdr:y>0.60434</cdr:y>
    </cdr:to>
    <cdr:sp macro="" textlink="">
      <cdr:nvSpPr>
        <cdr:cNvPr id="86" name="Прямоугольник 85"/>
        <cdr:cNvSpPr/>
      </cdr:nvSpPr>
      <cdr:spPr>
        <a:xfrm xmlns:a="http://schemas.openxmlformats.org/drawingml/2006/main">
          <a:off x="5488214" y="3583215"/>
          <a:ext cx="85686" cy="85685"/>
        </a:xfrm>
        <a:prstGeom xmlns:a="http://schemas.openxmlformats.org/drawingml/2006/main" prst="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0.59075</cdr:x>
      <cdr:y>0.56602</cdr:y>
    </cdr:from>
    <cdr:to>
      <cdr:x>0.59997</cdr:x>
      <cdr:y>0.58013</cdr:y>
    </cdr:to>
    <cdr:sp macro="" textlink="">
      <cdr:nvSpPr>
        <cdr:cNvPr id="87" name="Прямоугольник 86"/>
        <cdr:cNvSpPr/>
      </cdr:nvSpPr>
      <cdr:spPr>
        <a:xfrm xmlns:a="http://schemas.openxmlformats.org/drawingml/2006/main">
          <a:off x="5493656" y="3436257"/>
          <a:ext cx="85686" cy="85685"/>
        </a:xfrm>
        <a:prstGeom xmlns:a="http://schemas.openxmlformats.org/drawingml/2006/main" prst="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0.57381</cdr:x>
      <cdr:y>0.07034</cdr:y>
    </cdr:from>
    <cdr:to>
      <cdr:x>0.62142</cdr:x>
      <cdr:y>0.12457</cdr:y>
    </cdr:to>
    <cdr:sp macro="" textlink="">
      <cdr:nvSpPr>
        <cdr:cNvPr id="2" name="Овал 1"/>
        <cdr:cNvSpPr/>
      </cdr:nvSpPr>
      <cdr:spPr>
        <a:xfrm xmlns:a="http://schemas.openxmlformats.org/drawingml/2006/main" rot="18328532">
          <a:off x="5392045" y="369894"/>
          <a:ext cx="328997" cy="442671"/>
        </a:xfrm>
        <a:prstGeom xmlns:a="http://schemas.openxmlformats.org/drawingml/2006/main" prst="ellipse">
          <a:avLst/>
        </a:prstGeom>
        <a:solidFill xmlns:a="http://schemas.openxmlformats.org/drawingml/2006/main">
          <a:srgbClr val="FF0000">
            <a:alpha val="15000"/>
          </a:srgbClr>
        </a:solidFill>
        <a:ln xmlns:a="http://schemas.openxmlformats.org/drawingml/2006/main" w="9525">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0.71833</cdr:x>
      <cdr:y>0.29384</cdr:y>
    </cdr:from>
    <cdr:to>
      <cdr:x>0.84897</cdr:x>
      <cdr:y>0.44322</cdr:y>
    </cdr:to>
    <cdr:sp macro="" textlink="">
      <cdr:nvSpPr>
        <cdr:cNvPr id="90" name="Овал 89"/>
        <cdr:cNvSpPr/>
      </cdr:nvSpPr>
      <cdr:spPr>
        <a:xfrm xmlns:a="http://schemas.openxmlformats.org/drawingml/2006/main" rot="1033750">
          <a:off x="6678935" y="1782637"/>
          <a:ext cx="1214673" cy="906242"/>
        </a:xfrm>
        <a:prstGeom xmlns:a="http://schemas.openxmlformats.org/drawingml/2006/main" prst="ellipse">
          <a:avLst/>
        </a:prstGeom>
        <a:solidFill xmlns:a="http://schemas.openxmlformats.org/drawingml/2006/main">
          <a:srgbClr val="0070C0">
            <a:alpha val="15000"/>
          </a:srgbClr>
        </a:solidFill>
        <a:ln xmlns:a="http://schemas.openxmlformats.org/drawingml/2006/main" w="9525">
          <a:solidFill>
            <a:srgbClr val="0070C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0.80029</cdr:x>
      <cdr:y>0.0254</cdr:y>
    </cdr:from>
    <cdr:to>
      <cdr:x>0.8095</cdr:x>
      <cdr:y>0.03952</cdr:y>
    </cdr:to>
    <cdr:sp macro="" textlink="">
      <cdr:nvSpPr>
        <cdr:cNvPr id="92" name="Прямоугольник 91"/>
        <cdr:cNvSpPr/>
      </cdr:nvSpPr>
      <cdr:spPr>
        <a:xfrm xmlns:a="http://schemas.openxmlformats.org/drawingml/2006/main">
          <a:off x="7442200" y="154215"/>
          <a:ext cx="85686" cy="8568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0.81796</cdr:x>
      <cdr:y>0.66678</cdr:y>
    </cdr:from>
    <cdr:to>
      <cdr:x>0.85748</cdr:x>
      <cdr:y>0.71302</cdr:y>
    </cdr:to>
    <cdr:sp macro="" textlink="">
      <cdr:nvSpPr>
        <cdr:cNvPr id="93" name="Овал 92"/>
        <cdr:cNvSpPr/>
      </cdr:nvSpPr>
      <cdr:spPr>
        <a:xfrm xmlns:a="http://schemas.openxmlformats.org/drawingml/2006/main" rot="20258003">
          <a:off x="7610925" y="4052811"/>
          <a:ext cx="367724" cy="281053"/>
        </a:xfrm>
        <a:prstGeom xmlns:a="http://schemas.openxmlformats.org/drawingml/2006/main" prst="ellipse">
          <a:avLst/>
        </a:prstGeom>
        <a:solidFill xmlns:a="http://schemas.openxmlformats.org/drawingml/2006/main">
          <a:srgbClr val="FF0000">
            <a:alpha val="15000"/>
          </a:srgbClr>
        </a:solidFill>
        <a:ln xmlns:a="http://schemas.openxmlformats.org/drawingml/2006/main" w="9525">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0.55799</cdr:x>
      <cdr:y>0.17724</cdr:y>
    </cdr:from>
    <cdr:to>
      <cdr:x>0.58301</cdr:x>
      <cdr:y>0.22102</cdr:y>
    </cdr:to>
    <cdr:sp macro="" textlink="">
      <cdr:nvSpPr>
        <cdr:cNvPr id="95" name="Овал 94"/>
        <cdr:cNvSpPr/>
      </cdr:nvSpPr>
      <cdr:spPr>
        <a:xfrm xmlns:a="http://schemas.openxmlformats.org/drawingml/2006/main" rot="18186227">
          <a:off x="5172408" y="1092575"/>
          <a:ext cx="265812" cy="232627"/>
        </a:xfrm>
        <a:prstGeom xmlns:a="http://schemas.openxmlformats.org/drawingml/2006/main" prst="ellipse">
          <a:avLst/>
        </a:prstGeom>
        <a:solidFill xmlns:a="http://schemas.openxmlformats.org/drawingml/2006/main">
          <a:srgbClr val="00B050">
            <a:alpha val="40000"/>
          </a:srgbClr>
        </a:solidFill>
        <a:ln xmlns:a="http://schemas.openxmlformats.org/drawingml/2006/main" w="9525">
          <a:solidFill>
            <a:srgbClr val="00B05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0.1834</cdr:x>
      <cdr:y>0.28292</cdr:y>
    </cdr:from>
    <cdr:to>
      <cdr:x>0.2881</cdr:x>
      <cdr:y>0.39408</cdr:y>
    </cdr:to>
    <cdr:sp macro="" textlink="">
      <cdr:nvSpPr>
        <cdr:cNvPr id="97" name="Овал 96"/>
        <cdr:cNvSpPr/>
      </cdr:nvSpPr>
      <cdr:spPr>
        <a:xfrm xmlns:a="http://schemas.openxmlformats.org/drawingml/2006/main" rot="1033750">
          <a:off x="1705491" y="1717589"/>
          <a:ext cx="973630" cy="674848"/>
        </a:xfrm>
        <a:prstGeom xmlns:a="http://schemas.openxmlformats.org/drawingml/2006/main" prst="ellipse">
          <a:avLst/>
        </a:prstGeom>
        <a:solidFill xmlns:a="http://schemas.openxmlformats.org/drawingml/2006/main">
          <a:srgbClr val="0070C0">
            <a:alpha val="15000"/>
          </a:srgbClr>
        </a:solidFill>
        <a:ln xmlns:a="http://schemas.openxmlformats.org/drawingml/2006/main" w="9525">
          <a:solidFill>
            <a:srgbClr val="0070C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0.57707</cdr:x>
      <cdr:y>0.1252</cdr:y>
    </cdr:from>
    <cdr:to>
      <cdr:x>0.5917</cdr:x>
      <cdr:y>0.17797</cdr:y>
    </cdr:to>
    <cdr:sp macro="" textlink="">
      <cdr:nvSpPr>
        <cdr:cNvPr id="6" name="Стрелка вниз 5"/>
        <cdr:cNvSpPr/>
      </cdr:nvSpPr>
      <cdr:spPr>
        <a:xfrm xmlns:a="http://schemas.openxmlformats.org/drawingml/2006/main" rot="1300386">
          <a:off x="5366389" y="760089"/>
          <a:ext cx="136070" cy="320341"/>
        </a:xfrm>
        <a:prstGeom xmlns:a="http://schemas.openxmlformats.org/drawingml/2006/main" prst="downArrow">
          <a:avLst>
            <a:gd name="adj1" fmla="val 42565"/>
            <a:gd name="adj2" fmla="val 112692"/>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0.00235</cdr:x>
      <cdr:y>0.33796</cdr:y>
    </cdr:from>
    <cdr:to>
      <cdr:x>0.1821</cdr:x>
      <cdr:y>0.36037</cdr:y>
    </cdr:to>
    <cdr:sp macro="" textlink="">
      <cdr:nvSpPr>
        <cdr:cNvPr id="99" name="Стрелка вниз 98"/>
        <cdr:cNvSpPr/>
      </cdr:nvSpPr>
      <cdr:spPr>
        <a:xfrm xmlns:a="http://schemas.openxmlformats.org/drawingml/2006/main" rot="15731733">
          <a:off x="789625" y="1283981"/>
          <a:ext cx="136070" cy="1671564"/>
        </a:xfrm>
        <a:prstGeom xmlns:a="http://schemas.openxmlformats.org/drawingml/2006/main" prst="downArrow">
          <a:avLst>
            <a:gd name="adj1" fmla="val 42565"/>
            <a:gd name="adj2" fmla="val 112692"/>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0.28068</cdr:x>
      <cdr:y>0.25647</cdr:y>
    </cdr:from>
    <cdr:to>
      <cdr:x>0.55922</cdr:x>
      <cdr:y>0.27889</cdr:y>
    </cdr:to>
    <cdr:sp macro="" textlink="">
      <cdr:nvSpPr>
        <cdr:cNvPr id="102" name="Стрелка вниз 101"/>
        <cdr:cNvSpPr/>
      </cdr:nvSpPr>
      <cdr:spPr>
        <a:xfrm xmlns:a="http://schemas.openxmlformats.org/drawingml/2006/main" rot="4486059">
          <a:off x="3837257" y="329914"/>
          <a:ext cx="136070" cy="2590311"/>
        </a:xfrm>
        <a:prstGeom xmlns:a="http://schemas.openxmlformats.org/drawingml/2006/main" prst="downArrow">
          <a:avLst>
            <a:gd name="adj1" fmla="val 42565"/>
            <a:gd name="adj2" fmla="val 112692"/>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0.5849</cdr:x>
      <cdr:y>0.2964</cdr:y>
    </cdr:from>
    <cdr:to>
      <cdr:x>0.72176</cdr:x>
      <cdr:y>0.31881</cdr:y>
    </cdr:to>
    <cdr:sp macro="" textlink="">
      <cdr:nvSpPr>
        <cdr:cNvPr id="104" name="Стрелка вниз 103"/>
        <cdr:cNvSpPr/>
      </cdr:nvSpPr>
      <cdr:spPr>
        <a:xfrm xmlns:a="http://schemas.openxmlformats.org/drawingml/2006/main" rot="6282253">
          <a:off x="6010966" y="1232945"/>
          <a:ext cx="136211" cy="1273447"/>
        </a:xfrm>
        <a:prstGeom xmlns:a="http://schemas.openxmlformats.org/drawingml/2006/main" prst="downArrow">
          <a:avLst>
            <a:gd name="adj1" fmla="val 42565"/>
            <a:gd name="adj2" fmla="val 112692"/>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0.84112</cdr:x>
      <cdr:y>0.3464</cdr:y>
    </cdr:from>
    <cdr:to>
      <cdr:x>0.86949</cdr:x>
      <cdr:y>0.36882</cdr:y>
    </cdr:to>
    <cdr:sp macro="" textlink="">
      <cdr:nvSpPr>
        <cdr:cNvPr id="105" name="Стрелка вниз 104"/>
        <cdr:cNvSpPr/>
      </cdr:nvSpPr>
      <cdr:spPr>
        <a:xfrm xmlns:a="http://schemas.openxmlformats.org/drawingml/2006/main" rot="16012142">
          <a:off x="7886467" y="2041067"/>
          <a:ext cx="136234" cy="263850"/>
        </a:xfrm>
        <a:prstGeom xmlns:a="http://schemas.openxmlformats.org/drawingml/2006/main" prst="downArrow">
          <a:avLst>
            <a:gd name="adj1" fmla="val 42565"/>
            <a:gd name="adj2" fmla="val 112692"/>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0.8484</cdr:x>
      <cdr:y>0.3744</cdr:y>
    </cdr:from>
    <cdr:to>
      <cdr:x>0.99969</cdr:x>
      <cdr:y>0.39681</cdr:y>
    </cdr:to>
    <cdr:sp macro="" textlink="">
      <cdr:nvSpPr>
        <cdr:cNvPr id="106" name="Стрелка вниз 105"/>
        <cdr:cNvSpPr/>
      </cdr:nvSpPr>
      <cdr:spPr>
        <a:xfrm xmlns:a="http://schemas.openxmlformats.org/drawingml/2006/main" rot="15980338">
          <a:off x="8525027" y="1637544"/>
          <a:ext cx="136070" cy="1406874"/>
        </a:xfrm>
        <a:prstGeom xmlns:a="http://schemas.openxmlformats.org/drawingml/2006/main" prst="downArrow">
          <a:avLst>
            <a:gd name="adj1" fmla="val 42565"/>
            <a:gd name="adj2" fmla="val 112692"/>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0.58062</cdr:x>
      <cdr:y>0.38511</cdr:y>
    </cdr:from>
    <cdr:to>
      <cdr:x>0.79701</cdr:x>
      <cdr:y>0.40752</cdr:y>
    </cdr:to>
    <cdr:sp macro="" textlink="">
      <cdr:nvSpPr>
        <cdr:cNvPr id="108" name="Стрелка вниз 107"/>
        <cdr:cNvSpPr/>
      </cdr:nvSpPr>
      <cdr:spPr>
        <a:xfrm xmlns:a="http://schemas.openxmlformats.org/drawingml/2006/main" rot="7244158">
          <a:off x="6341122" y="1402114"/>
          <a:ext cx="136211" cy="2013516"/>
        </a:xfrm>
        <a:prstGeom xmlns:a="http://schemas.openxmlformats.org/drawingml/2006/main" prst="downArrow">
          <a:avLst>
            <a:gd name="adj1" fmla="val 42565"/>
            <a:gd name="adj2" fmla="val 112692"/>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0.56025</cdr:x>
      <cdr:y>0.36976</cdr:y>
    </cdr:from>
    <cdr:to>
      <cdr:x>0.71444</cdr:x>
      <cdr:y>0.39139</cdr:y>
    </cdr:to>
    <cdr:sp macro="" textlink="">
      <cdr:nvSpPr>
        <cdr:cNvPr id="111" name="Стрелка вниз 110"/>
        <cdr:cNvSpPr/>
      </cdr:nvSpPr>
      <cdr:spPr>
        <a:xfrm xmlns:a="http://schemas.openxmlformats.org/drawingml/2006/main" rot="7529857">
          <a:off x="5864601" y="1595867"/>
          <a:ext cx="131470" cy="1434666"/>
        </a:xfrm>
        <a:prstGeom xmlns:a="http://schemas.openxmlformats.org/drawingml/2006/main" prst="downArrow">
          <a:avLst>
            <a:gd name="adj1" fmla="val 42565"/>
            <a:gd name="adj2" fmla="val 133940"/>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0.76832</cdr:x>
      <cdr:y>0.30646</cdr:y>
    </cdr:from>
    <cdr:to>
      <cdr:x>0.83672</cdr:x>
      <cdr:y>0.44232</cdr:y>
    </cdr:to>
    <cdr:sp macro="" textlink="">
      <cdr:nvSpPr>
        <cdr:cNvPr id="96" name="Овал 95"/>
        <cdr:cNvSpPr/>
      </cdr:nvSpPr>
      <cdr:spPr>
        <a:xfrm xmlns:a="http://schemas.openxmlformats.org/drawingml/2006/main">
          <a:off x="7143750" y="1859180"/>
          <a:ext cx="635915" cy="824266"/>
        </a:xfrm>
        <a:prstGeom xmlns:a="http://schemas.openxmlformats.org/drawingml/2006/main" prst="ellipse">
          <a:avLst/>
        </a:prstGeom>
        <a:solidFill xmlns:a="http://schemas.openxmlformats.org/drawingml/2006/main">
          <a:srgbClr val="FF0000">
            <a:alpha val="15000"/>
          </a:srgbClr>
        </a:solidFill>
        <a:ln xmlns:a="http://schemas.openxmlformats.org/drawingml/2006/main" w="6350">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0.79929</cdr:x>
      <cdr:y>0.27835</cdr:y>
    </cdr:from>
    <cdr:to>
      <cdr:x>0.8249</cdr:x>
      <cdr:y>0.31466</cdr:y>
    </cdr:to>
    <cdr:sp macro="" textlink="">
      <cdr:nvSpPr>
        <cdr:cNvPr id="4" name="TextBox 3"/>
        <cdr:cNvSpPr txBox="1"/>
      </cdr:nvSpPr>
      <cdr:spPr>
        <a:xfrm xmlns:a="http://schemas.openxmlformats.org/drawingml/2006/main">
          <a:off x="7431710" y="1688683"/>
          <a:ext cx="238125" cy="2202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t>1</a:t>
          </a:r>
          <a:endParaRPr lang="ru-RU" sz="1100" b="1"/>
        </a:p>
      </cdr:txBody>
    </cdr:sp>
  </cdr:relSizeAnchor>
  <cdr:relSizeAnchor xmlns:cdr="http://schemas.openxmlformats.org/drawingml/2006/chartDrawing">
    <cdr:from>
      <cdr:x>0.64806</cdr:x>
      <cdr:y>0.1315</cdr:y>
    </cdr:from>
    <cdr:to>
      <cdr:x>0.65753</cdr:x>
      <cdr:y>0.14484</cdr:y>
    </cdr:to>
    <cdr:sp macro="" textlink="">
      <cdr:nvSpPr>
        <cdr:cNvPr id="98" name="Равнобедренный треугольник 97"/>
        <cdr:cNvSpPr/>
      </cdr:nvSpPr>
      <cdr:spPr>
        <a:xfrm xmlns:a="http://schemas.openxmlformats.org/drawingml/2006/main">
          <a:off x="6025543" y="797760"/>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0.83579</cdr:x>
      <cdr:y>0.20835</cdr:y>
    </cdr:from>
    <cdr:to>
      <cdr:x>0.84527</cdr:x>
      <cdr:y>0.22169</cdr:y>
    </cdr:to>
    <cdr:sp macro="" textlink="">
      <cdr:nvSpPr>
        <cdr:cNvPr id="107" name="Равнобедренный треугольник 106"/>
        <cdr:cNvSpPr/>
      </cdr:nvSpPr>
      <cdr:spPr>
        <a:xfrm xmlns:a="http://schemas.openxmlformats.org/drawingml/2006/main">
          <a:off x="7771063" y="1263983"/>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0.76839</cdr:x>
      <cdr:y>0.16455</cdr:y>
    </cdr:from>
    <cdr:to>
      <cdr:x>0.77787</cdr:x>
      <cdr:y>0.17789</cdr:y>
    </cdr:to>
    <cdr:sp macro="" textlink="">
      <cdr:nvSpPr>
        <cdr:cNvPr id="112" name="Равнобедренный треугольник 111"/>
        <cdr:cNvSpPr/>
      </cdr:nvSpPr>
      <cdr:spPr>
        <a:xfrm xmlns:a="http://schemas.openxmlformats.org/drawingml/2006/main">
          <a:off x="7144418" y="998287"/>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0.77381</cdr:x>
      <cdr:y>0.23542</cdr:y>
    </cdr:from>
    <cdr:to>
      <cdr:x>0.78328</cdr:x>
      <cdr:y>0.24876</cdr:y>
    </cdr:to>
    <cdr:sp macro="" textlink="">
      <cdr:nvSpPr>
        <cdr:cNvPr id="120" name="Равнобедренный треугольник 119"/>
        <cdr:cNvSpPr/>
      </cdr:nvSpPr>
      <cdr:spPr>
        <a:xfrm xmlns:a="http://schemas.openxmlformats.org/drawingml/2006/main">
          <a:off x="7194751" y="1428214"/>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0.76085</cdr:x>
      <cdr:y>0.25218</cdr:y>
    </cdr:from>
    <cdr:to>
      <cdr:x>0.77032</cdr:x>
      <cdr:y>0.26552</cdr:y>
    </cdr:to>
    <cdr:sp macro="" textlink="">
      <cdr:nvSpPr>
        <cdr:cNvPr id="121" name="Равнобедренный треугольник 120"/>
        <cdr:cNvSpPr/>
      </cdr:nvSpPr>
      <cdr:spPr>
        <a:xfrm xmlns:a="http://schemas.openxmlformats.org/drawingml/2006/main">
          <a:off x="7074235" y="1529883"/>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0.82272</cdr:x>
      <cdr:y>0.22887</cdr:y>
    </cdr:from>
    <cdr:to>
      <cdr:x>0.8322</cdr:x>
      <cdr:y>0.24222</cdr:y>
    </cdr:to>
    <cdr:sp macro="" textlink="">
      <cdr:nvSpPr>
        <cdr:cNvPr id="122" name="Равнобедренный треугольник 121"/>
        <cdr:cNvSpPr/>
      </cdr:nvSpPr>
      <cdr:spPr>
        <a:xfrm xmlns:a="http://schemas.openxmlformats.org/drawingml/2006/main">
          <a:off x="7649544" y="1388509"/>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0.89955</cdr:x>
      <cdr:y>0.67514</cdr:y>
    </cdr:from>
    <cdr:to>
      <cdr:x>0.92516</cdr:x>
      <cdr:y>0.71145</cdr:y>
    </cdr:to>
    <cdr:sp macro="" textlink="">
      <cdr:nvSpPr>
        <cdr:cNvPr id="123" name="TextBox 1"/>
        <cdr:cNvSpPr txBox="1"/>
      </cdr:nvSpPr>
      <cdr:spPr>
        <a:xfrm xmlns:a="http://schemas.openxmlformats.org/drawingml/2006/main">
          <a:off x="8363895" y="4095886"/>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14</a:t>
          </a:r>
          <a:endParaRPr lang="ru-RU" sz="1100" b="1"/>
        </a:p>
      </cdr:txBody>
    </cdr:sp>
  </cdr:relSizeAnchor>
  <cdr:relSizeAnchor xmlns:cdr="http://schemas.openxmlformats.org/drawingml/2006/chartDrawing">
    <cdr:from>
      <cdr:x>0.85683</cdr:x>
      <cdr:y>0.61301</cdr:y>
    </cdr:from>
    <cdr:to>
      <cdr:x>0.88244</cdr:x>
      <cdr:y>0.64932</cdr:y>
    </cdr:to>
    <cdr:sp macro="" textlink="">
      <cdr:nvSpPr>
        <cdr:cNvPr id="124" name="TextBox 1"/>
        <cdr:cNvSpPr txBox="1"/>
      </cdr:nvSpPr>
      <cdr:spPr>
        <a:xfrm xmlns:a="http://schemas.openxmlformats.org/drawingml/2006/main">
          <a:off x="7966682" y="371893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13</a:t>
          </a:r>
          <a:endParaRPr lang="ru-RU" sz="1100" b="1"/>
        </a:p>
      </cdr:txBody>
    </cdr:sp>
  </cdr:relSizeAnchor>
  <cdr:relSizeAnchor xmlns:cdr="http://schemas.openxmlformats.org/drawingml/2006/chartDrawing">
    <cdr:from>
      <cdr:x>0.20599</cdr:x>
      <cdr:y>0.35913</cdr:y>
    </cdr:from>
    <cdr:to>
      <cdr:x>0.2316</cdr:x>
      <cdr:y>0.39544</cdr:y>
    </cdr:to>
    <cdr:sp macro="" textlink="">
      <cdr:nvSpPr>
        <cdr:cNvPr id="125" name="TextBox 1"/>
        <cdr:cNvSpPr txBox="1"/>
      </cdr:nvSpPr>
      <cdr:spPr>
        <a:xfrm xmlns:a="http://schemas.openxmlformats.org/drawingml/2006/main">
          <a:off x="1915268" y="217872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12</a:t>
          </a:r>
          <a:endParaRPr lang="ru-RU" sz="1100" b="1"/>
        </a:p>
      </cdr:txBody>
    </cdr:sp>
  </cdr:relSizeAnchor>
  <cdr:relSizeAnchor xmlns:cdr="http://schemas.openxmlformats.org/drawingml/2006/chartDrawing">
    <cdr:from>
      <cdr:x>0.11924</cdr:x>
      <cdr:y>0.17807</cdr:y>
    </cdr:from>
    <cdr:to>
      <cdr:x>0.14485</cdr:x>
      <cdr:y>0.21438</cdr:y>
    </cdr:to>
    <cdr:sp macro="" textlink="">
      <cdr:nvSpPr>
        <cdr:cNvPr id="128" name="TextBox 1"/>
        <cdr:cNvSpPr txBox="1"/>
      </cdr:nvSpPr>
      <cdr:spPr>
        <a:xfrm xmlns:a="http://schemas.openxmlformats.org/drawingml/2006/main">
          <a:off x="1108684" y="108031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9</a:t>
          </a:r>
          <a:endParaRPr lang="ru-RU" sz="1100" b="1"/>
        </a:p>
      </cdr:txBody>
    </cdr:sp>
  </cdr:relSizeAnchor>
  <cdr:relSizeAnchor xmlns:cdr="http://schemas.openxmlformats.org/drawingml/2006/chartDrawing">
    <cdr:from>
      <cdr:x>0.19291</cdr:x>
      <cdr:y>0.27562</cdr:y>
    </cdr:from>
    <cdr:to>
      <cdr:x>0.21852</cdr:x>
      <cdr:y>0.31192</cdr:y>
    </cdr:to>
    <cdr:sp macro="" textlink="">
      <cdr:nvSpPr>
        <cdr:cNvPr id="129" name="TextBox 1"/>
        <cdr:cNvSpPr txBox="1"/>
      </cdr:nvSpPr>
      <cdr:spPr>
        <a:xfrm xmlns:a="http://schemas.openxmlformats.org/drawingml/2006/main">
          <a:off x="1793672" y="1672077"/>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8</a:t>
          </a:r>
          <a:endParaRPr lang="ru-RU" sz="1100" b="1"/>
        </a:p>
      </cdr:txBody>
    </cdr:sp>
  </cdr:relSizeAnchor>
  <cdr:relSizeAnchor xmlns:cdr="http://schemas.openxmlformats.org/drawingml/2006/chartDrawing">
    <cdr:from>
      <cdr:x>0.72474</cdr:x>
      <cdr:y>0.40991</cdr:y>
    </cdr:from>
    <cdr:to>
      <cdr:x>0.75035</cdr:x>
      <cdr:y>0.44621</cdr:y>
    </cdr:to>
    <cdr:sp macro="" textlink="">
      <cdr:nvSpPr>
        <cdr:cNvPr id="130" name="TextBox 1"/>
        <cdr:cNvSpPr txBox="1"/>
      </cdr:nvSpPr>
      <cdr:spPr>
        <a:xfrm xmlns:a="http://schemas.openxmlformats.org/drawingml/2006/main">
          <a:off x="6738566" y="248676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7</a:t>
          </a:r>
          <a:endParaRPr lang="ru-RU" sz="1100" b="1"/>
        </a:p>
      </cdr:txBody>
    </cdr:sp>
  </cdr:relSizeAnchor>
  <cdr:relSizeAnchor xmlns:cdr="http://schemas.openxmlformats.org/drawingml/2006/chartDrawing">
    <cdr:from>
      <cdr:x>0.6999</cdr:x>
      <cdr:y>0.46001</cdr:y>
    </cdr:from>
    <cdr:to>
      <cdr:x>0.72551</cdr:x>
      <cdr:y>0.49632</cdr:y>
    </cdr:to>
    <cdr:sp macro="" textlink="">
      <cdr:nvSpPr>
        <cdr:cNvPr id="131" name="TextBox 1"/>
        <cdr:cNvSpPr txBox="1"/>
      </cdr:nvSpPr>
      <cdr:spPr>
        <a:xfrm xmlns:a="http://schemas.openxmlformats.org/drawingml/2006/main">
          <a:off x="6507534" y="2790758"/>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a:t>
          </a:r>
          <a:endParaRPr lang="ru-RU" sz="1100" b="1"/>
        </a:p>
      </cdr:txBody>
    </cdr:sp>
  </cdr:relSizeAnchor>
  <cdr:relSizeAnchor xmlns:cdr="http://schemas.openxmlformats.org/drawingml/2006/chartDrawing">
    <cdr:from>
      <cdr:x>0.81236</cdr:x>
      <cdr:y>0.31837</cdr:y>
    </cdr:from>
    <cdr:to>
      <cdr:x>0.83798</cdr:x>
      <cdr:y>0.35468</cdr:y>
    </cdr:to>
    <cdr:sp macro="" textlink="">
      <cdr:nvSpPr>
        <cdr:cNvPr id="132" name="TextBox 1"/>
        <cdr:cNvSpPr txBox="1"/>
      </cdr:nvSpPr>
      <cdr:spPr>
        <a:xfrm xmlns:a="http://schemas.openxmlformats.org/drawingml/2006/main">
          <a:off x="7553258" y="1931481"/>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a:t>
          </a:r>
          <a:endParaRPr lang="ru-RU" sz="1100" b="1"/>
        </a:p>
      </cdr:txBody>
    </cdr:sp>
  </cdr:relSizeAnchor>
  <cdr:relSizeAnchor xmlns:cdr="http://schemas.openxmlformats.org/drawingml/2006/chartDrawing">
    <cdr:from>
      <cdr:x>0.77095</cdr:x>
      <cdr:y>0.36781</cdr:y>
    </cdr:from>
    <cdr:to>
      <cdr:x>0.79656</cdr:x>
      <cdr:y>0.40412</cdr:y>
    </cdr:to>
    <cdr:sp macro="" textlink="">
      <cdr:nvSpPr>
        <cdr:cNvPr id="133" name="TextBox 1"/>
        <cdr:cNvSpPr txBox="1"/>
      </cdr:nvSpPr>
      <cdr:spPr>
        <a:xfrm xmlns:a="http://schemas.openxmlformats.org/drawingml/2006/main">
          <a:off x="7168204" y="223141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a:t>
          </a:r>
          <a:endParaRPr lang="ru-RU" sz="1100" b="1"/>
        </a:p>
      </cdr:txBody>
    </cdr:sp>
  </cdr:relSizeAnchor>
  <cdr:relSizeAnchor xmlns:cdr="http://schemas.openxmlformats.org/drawingml/2006/chartDrawing">
    <cdr:from>
      <cdr:x>0.81149</cdr:x>
      <cdr:y>0.37784</cdr:y>
    </cdr:from>
    <cdr:to>
      <cdr:x>0.8371</cdr:x>
      <cdr:y>0.41414</cdr:y>
    </cdr:to>
    <cdr:sp macro="" textlink="">
      <cdr:nvSpPr>
        <cdr:cNvPr id="134" name="TextBox 1"/>
        <cdr:cNvSpPr txBox="1"/>
      </cdr:nvSpPr>
      <cdr:spPr>
        <a:xfrm xmlns:a="http://schemas.openxmlformats.org/drawingml/2006/main">
          <a:off x="7545151" y="229221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a:t>
          </a:r>
          <a:endParaRPr lang="ru-RU" sz="1100" b="1"/>
        </a:p>
      </cdr:txBody>
    </cdr:sp>
  </cdr:relSizeAnchor>
  <cdr:relSizeAnchor xmlns:cdr="http://schemas.openxmlformats.org/drawingml/2006/chartDrawing">
    <cdr:from>
      <cdr:x>0.78839</cdr:x>
      <cdr:y>0.39855</cdr:y>
    </cdr:from>
    <cdr:to>
      <cdr:x>0.814</cdr:x>
      <cdr:y>0.43485</cdr:y>
    </cdr:to>
    <cdr:sp macro="" textlink="">
      <cdr:nvSpPr>
        <cdr:cNvPr id="135" name="TextBox 1"/>
        <cdr:cNvSpPr txBox="1"/>
      </cdr:nvSpPr>
      <cdr:spPr>
        <a:xfrm xmlns:a="http://schemas.openxmlformats.org/drawingml/2006/main">
          <a:off x="7330333" y="2417864"/>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a:t>
          </a:r>
          <a:endParaRPr lang="ru-RU" sz="1100" b="1"/>
        </a:p>
      </cdr:txBody>
    </cdr:sp>
  </cdr:relSizeAnchor>
  <cdr:relSizeAnchor xmlns:cdr="http://schemas.openxmlformats.org/drawingml/2006/chartDrawing">
    <cdr:from>
      <cdr:x>0.86424</cdr:x>
      <cdr:y>0.62971</cdr:y>
    </cdr:from>
    <cdr:to>
      <cdr:x>0.88985</cdr:x>
      <cdr:y>0.66602</cdr:y>
    </cdr:to>
    <cdr:sp macro="" textlink="">
      <cdr:nvSpPr>
        <cdr:cNvPr id="136" name="TextBox 1"/>
        <cdr:cNvSpPr txBox="1"/>
      </cdr:nvSpPr>
      <cdr:spPr>
        <a:xfrm xmlns:a="http://schemas.openxmlformats.org/drawingml/2006/main">
          <a:off x="8035587" y="382026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20</a:t>
          </a:r>
          <a:endParaRPr lang="ru-RU" sz="1100" b="1"/>
        </a:p>
      </cdr:txBody>
    </cdr:sp>
  </cdr:relSizeAnchor>
  <cdr:relSizeAnchor xmlns:cdr="http://schemas.openxmlformats.org/drawingml/2006/chartDrawing">
    <cdr:from>
      <cdr:x>0.87819</cdr:x>
      <cdr:y>0.62036</cdr:y>
    </cdr:from>
    <cdr:to>
      <cdr:x>0.9038</cdr:x>
      <cdr:y>0.65667</cdr:y>
    </cdr:to>
    <cdr:sp macro="" textlink="">
      <cdr:nvSpPr>
        <cdr:cNvPr id="138" name="TextBox 1"/>
        <cdr:cNvSpPr txBox="1"/>
      </cdr:nvSpPr>
      <cdr:spPr>
        <a:xfrm xmlns:a="http://schemas.openxmlformats.org/drawingml/2006/main">
          <a:off x="8165289" y="3763523"/>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18</a:t>
          </a:r>
          <a:endParaRPr lang="ru-RU" sz="1100" b="1"/>
        </a:p>
      </cdr:txBody>
    </cdr:sp>
  </cdr:relSizeAnchor>
  <cdr:relSizeAnchor xmlns:cdr="http://schemas.openxmlformats.org/drawingml/2006/chartDrawing">
    <cdr:from>
      <cdr:x>0.84026</cdr:x>
      <cdr:y>0.59764</cdr:y>
    </cdr:from>
    <cdr:to>
      <cdr:x>0.86587</cdr:x>
      <cdr:y>0.63395</cdr:y>
    </cdr:to>
    <cdr:sp macro="" textlink="">
      <cdr:nvSpPr>
        <cdr:cNvPr id="139" name="TextBox 1"/>
        <cdr:cNvSpPr txBox="1"/>
      </cdr:nvSpPr>
      <cdr:spPr>
        <a:xfrm xmlns:a="http://schemas.openxmlformats.org/drawingml/2006/main">
          <a:off x="7812661" y="3625714"/>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17</a:t>
          </a:r>
          <a:endParaRPr lang="ru-RU" sz="1100" b="1"/>
        </a:p>
      </cdr:txBody>
    </cdr:sp>
  </cdr:relSizeAnchor>
  <cdr:relSizeAnchor xmlns:cdr="http://schemas.openxmlformats.org/drawingml/2006/chartDrawing">
    <cdr:from>
      <cdr:x>0.82588</cdr:x>
      <cdr:y>0.61167</cdr:y>
    </cdr:from>
    <cdr:to>
      <cdr:x>0.85149</cdr:x>
      <cdr:y>0.64798</cdr:y>
    </cdr:to>
    <cdr:sp macro="" textlink="">
      <cdr:nvSpPr>
        <cdr:cNvPr id="140" name="TextBox 1"/>
        <cdr:cNvSpPr txBox="1"/>
      </cdr:nvSpPr>
      <cdr:spPr>
        <a:xfrm xmlns:a="http://schemas.openxmlformats.org/drawingml/2006/main">
          <a:off x="7678907" y="3710832"/>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16</a:t>
          </a:r>
          <a:endParaRPr lang="ru-RU" sz="1100" b="1"/>
        </a:p>
      </cdr:txBody>
    </cdr:sp>
  </cdr:relSizeAnchor>
  <cdr:relSizeAnchor xmlns:cdr="http://schemas.openxmlformats.org/drawingml/2006/chartDrawing">
    <cdr:from>
      <cdr:x>0.85029</cdr:x>
      <cdr:y>0.67247</cdr:y>
    </cdr:from>
    <cdr:to>
      <cdr:x>0.8759</cdr:x>
      <cdr:y>0.70878</cdr:y>
    </cdr:to>
    <cdr:sp macro="" textlink="">
      <cdr:nvSpPr>
        <cdr:cNvPr id="141" name="TextBox 1"/>
        <cdr:cNvSpPr txBox="1"/>
      </cdr:nvSpPr>
      <cdr:spPr>
        <a:xfrm xmlns:a="http://schemas.openxmlformats.org/drawingml/2006/main">
          <a:off x="7905886" y="4079674"/>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15</a:t>
          </a:r>
          <a:endParaRPr lang="ru-RU" sz="1100" b="1"/>
        </a:p>
      </cdr:txBody>
    </cdr:sp>
  </cdr:relSizeAnchor>
  <cdr:relSizeAnchor xmlns:cdr="http://schemas.openxmlformats.org/drawingml/2006/chartDrawing">
    <cdr:from>
      <cdr:x>0.75742</cdr:x>
      <cdr:y>0.13762</cdr:y>
    </cdr:from>
    <cdr:to>
      <cdr:x>0.78303</cdr:x>
      <cdr:y>0.17392</cdr:y>
    </cdr:to>
    <cdr:sp macro="" textlink="">
      <cdr:nvSpPr>
        <cdr:cNvPr id="142" name="TextBox 1"/>
        <cdr:cNvSpPr txBox="1"/>
      </cdr:nvSpPr>
      <cdr:spPr>
        <a:xfrm xmlns:a="http://schemas.openxmlformats.org/drawingml/2006/main">
          <a:off x="7042413" y="834871"/>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29</a:t>
          </a:r>
          <a:endParaRPr lang="ru-RU" sz="1100" b="1"/>
        </a:p>
      </cdr:txBody>
    </cdr:sp>
  </cdr:relSizeAnchor>
  <cdr:relSizeAnchor xmlns:cdr="http://schemas.openxmlformats.org/drawingml/2006/chartDrawing">
    <cdr:from>
      <cdr:x>0.75015</cdr:x>
      <cdr:y>0.22543</cdr:y>
    </cdr:from>
    <cdr:to>
      <cdr:x>0.77576</cdr:x>
      <cdr:y>0.26174</cdr:y>
    </cdr:to>
    <cdr:sp macro="" textlink="">
      <cdr:nvSpPr>
        <cdr:cNvPr id="143" name="TextBox 1"/>
        <cdr:cNvSpPr txBox="1"/>
      </cdr:nvSpPr>
      <cdr:spPr>
        <a:xfrm xmlns:a="http://schemas.openxmlformats.org/drawingml/2006/main">
          <a:off x="6974752" y="136761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28</a:t>
          </a:r>
          <a:endParaRPr lang="ru-RU" sz="1100" b="1"/>
        </a:p>
      </cdr:txBody>
    </cdr:sp>
  </cdr:relSizeAnchor>
  <cdr:relSizeAnchor xmlns:cdr="http://schemas.openxmlformats.org/drawingml/2006/chartDrawing">
    <cdr:from>
      <cdr:x>0.79064</cdr:x>
      <cdr:y>1.64834E-7</cdr:y>
    </cdr:from>
    <cdr:to>
      <cdr:x>0.81625</cdr:x>
      <cdr:y>0.01005</cdr:y>
    </cdr:to>
    <cdr:sp macro="" textlink="">
      <cdr:nvSpPr>
        <cdr:cNvPr id="144" name="TextBox 1"/>
        <cdr:cNvSpPr txBox="1"/>
      </cdr:nvSpPr>
      <cdr:spPr>
        <a:xfrm xmlns:a="http://schemas.openxmlformats.org/drawingml/2006/main">
          <a:off x="7351285" y="1"/>
          <a:ext cx="238125" cy="609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27</a:t>
          </a:r>
          <a:endParaRPr lang="ru-RU" sz="1100" b="1"/>
        </a:p>
      </cdr:txBody>
    </cdr:sp>
  </cdr:relSizeAnchor>
  <cdr:relSizeAnchor xmlns:cdr="http://schemas.openxmlformats.org/drawingml/2006/chartDrawing">
    <cdr:from>
      <cdr:x>0.82529</cdr:x>
      <cdr:y>0.18117</cdr:y>
    </cdr:from>
    <cdr:to>
      <cdr:x>0.8509</cdr:x>
      <cdr:y>0.21747</cdr:y>
    </cdr:to>
    <cdr:sp macro="" textlink="">
      <cdr:nvSpPr>
        <cdr:cNvPr id="145" name="TextBox 1"/>
        <cdr:cNvSpPr txBox="1"/>
      </cdr:nvSpPr>
      <cdr:spPr>
        <a:xfrm xmlns:a="http://schemas.openxmlformats.org/drawingml/2006/main">
          <a:off x="7673427" y="109907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26</a:t>
          </a:r>
          <a:endParaRPr lang="ru-RU" sz="1100" b="1"/>
        </a:p>
      </cdr:txBody>
    </cdr:sp>
  </cdr:relSizeAnchor>
  <cdr:relSizeAnchor xmlns:cdr="http://schemas.openxmlformats.org/drawingml/2006/chartDrawing">
    <cdr:from>
      <cdr:x>0.57825</cdr:x>
      <cdr:y>0.05768</cdr:y>
    </cdr:from>
    <cdr:to>
      <cdr:x>0.60386</cdr:x>
      <cdr:y>0.09399</cdr:y>
    </cdr:to>
    <cdr:sp macro="" textlink="">
      <cdr:nvSpPr>
        <cdr:cNvPr id="146" name="TextBox 1"/>
        <cdr:cNvSpPr txBox="1"/>
      </cdr:nvSpPr>
      <cdr:spPr>
        <a:xfrm xmlns:a="http://schemas.openxmlformats.org/drawingml/2006/main">
          <a:off x="5376523" y="349951"/>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25</a:t>
          </a:r>
          <a:endParaRPr lang="ru-RU" sz="1100" b="1"/>
        </a:p>
      </cdr:txBody>
    </cdr:sp>
  </cdr:relSizeAnchor>
  <cdr:relSizeAnchor xmlns:cdr="http://schemas.openxmlformats.org/drawingml/2006/chartDrawing">
    <cdr:from>
      <cdr:x>0.81228</cdr:x>
      <cdr:y>0.20133</cdr:y>
    </cdr:from>
    <cdr:to>
      <cdr:x>0.83789</cdr:x>
      <cdr:y>0.23763</cdr:y>
    </cdr:to>
    <cdr:sp macro="" textlink="">
      <cdr:nvSpPr>
        <cdr:cNvPr id="147" name="TextBox 1"/>
        <cdr:cNvSpPr txBox="1"/>
      </cdr:nvSpPr>
      <cdr:spPr>
        <a:xfrm xmlns:a="http://schemas.openxmlformats.org/drawingml/2006/main">
          <a:off x="7552427" y="122138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24</a:t>
          </a:r>
          <a:endParaRPr lang="ru-RU" sz="1100" b="1"/>
        </a:p>
      </cdr:txBody>
    </cdr:sp>
  </cdr:relSizeAnchor>
  <cdr:relSizeAnchor xmlns:cdr="http://schemas.openxmlformats.org/drawingml/2006/chartDrawing">
    <cdr:from>
      <cdr:x>0.76404</cdr:x>
      <cdr:y>0.20767</cdr:y>
    </cdr:from>
    <cdr:to>
      <cdr:x>0.78966</cdr:x>
      <cdr:y>0.24398</cdr:y>
    </cdr:to>
    <cdr:sp macro="" textlink="">
      <cdr:nvSpPr>
        <cdr:cNvPr id="148" name="TextBox 1"/>
        <cdr:cNvSpPr txBox="1"/>
      </cdr:nvSpPr>
      <cdr:spPr>
        <a:xfrm xmlns:a="http://schemas.openxmlformats.org/drawingml/2006/main">
          <a:off x="7103983" y="125985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23</a:t>
          </a:r>
          <a:endParaRPr lang="ru-RU" sz="1100" b="1"/>
        </a:p>
      </cdr:txBody>
    </cdr:sp>
  </cdr:relSizeAnchor>
  <cdr:relSizeAnchor xmlns:cdr="http://schemas.openxmlformats.org/drawingml/2006/chartDrawing">
    <cdr:from>
      <cdr:x>0.59741</cdr:x>
      <cdr:y>0.07864</cdr:y>
    </cdr:from>
    <cdr:to>
      <cdr:x>0.62302</cdr:x>
      <cdr:y>0.11495</cdr:y>
    </cdr:to>
    <cdr:sp macro="" textlink="">
      <cdr:nvSpPr>
        <cdr:cNvPr id="149" name="TextBox 1"/>
        <cdr:cNvSpPr txBox="1"/>
      </cdr:nvSpPr>
      <cdr:spPr>
        <a:xfrm xmlns:a="http://schemas.openxmlformats.org/drawingml/2006/main">
          <a:off x="5554634" y="47707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22</a:t>
          </a:r>
          <a:endParaRPr lang="ru-RU" sz="1100" b="1"/>
        </a:p>
      </cdr:txBody>
    </cdr:sp>
  </cdr:relSizeAnchor>
  <cdr:relSizeAnchor xmlns:cdr="http://schemas.openxmlformats.org/drawingml/2006/chartDrawing">
    <cdr:from>
      <cdr:x>0.00546</cdr:x>
      <cdr:y>0.00837</cdr:y>
    </cdr:from>
    <cdr:to>
      <cdr:x>0.03107</cdr:x>
      <cdr:y>0.04468</cdr:y>
    </cdr:to>
    <cdr:sp macro="" textlink="">
      <cdr:nvSpPr>
        <cdr:cNvPr id="155" name="TextBox 1"/>
        <cdr:cNvSpPr txBox="1"/>
      </cdr:nvSpPr>
      <cdr:spPr>
        <a:xfrm xmlns:a="http://schemas.openxmlformats.org/drawingml/2006/main">
          <a:off x="50800" y="5080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b="1"/>
        </a:p>
      </cdr:txBody>
    </cdr:sp>
  </cdr:relSizeAnchor>
  <cdr:relSizeAnchor xmlns:cdr="http://schemas.openxmlformats.org/drawingml/2006/chartDrawing">
    <cdr:from>
      <cdr:x>0.00546</cdr:x>
      <cdr:y>0.00837</cdr:y>
    </cdr:from>
    <cdr:to>
      <cdr:x>0.03107</cdr:x>
      <cdr:y>0.04468</cdr:y>
    </cdr:to>
    <cdr:sp macro="" textlink="">
      <cdr:nvSpPr>
        <cdr:cNvPr id="157" name="TextBox 1"/>
        <cdr:cNvSpPr txBox="1"/>
      </cdr:nvSpPr>
      <cdr:spPr>
        <a:xfrm xmlns:a="http://schemas.openxmlformats.org/drawingml/2006/main">
          <a:off x="50800" y="5080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b="1"/>
        </a:p>
      </cdr:txBody>
    </cdr:sp>
  </cdr:relSizeAnchor>
  <cdr:relSizeAnchor xmlns:cdr="http://schemas.openxmlformats.org/drawingml/2006/chartDrawing">
    <cdr:from>
      <cdr:x>0.16236</cdr:x>
      <cdr:y>0.10671</cdr:y>
    </cdr:from>
    <cdr:to>
      <cdr:x>0.18797</cdr:x>
      <cdr:y>0.14302</cdr:y>
    </cdr:to>
    <cdr:sp macro="" textlink="">
      <cdr:nvSpPr>
        <cdr:cNvPr id="158" name="TextBox 1"/>
        <cdr:cNvSpPr txBox="1"/>
      </cdr:nvSpPr>
      <cdr:spPr>
        <a:xfrm xmlns:a="http://schemas.openxmlformats.org/drawingml/2006/main">
          <a:off x="1509629" y="64736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42</a:t>
          </a:r>
          <a:endParaRPr lang="ru-RU" sz="1100" b="1"/>
        </a:p>
      </cdr:txBody>
    </cdr:sp>
  </cdr:relSizeAnchor>
  <cdr:relSizeAnchor xmlns:cdr="http://schemas.openxmlformats.org/drawingml/2006/chartDrawing">
    <cdr:from>
      <cdr:x>0.27343</cdr:x>
      <cdr:y>0.21826</cdr:y>
    </cdr:from>
    <cdr:to>
      <cdr:x>0.29904</cdr:x>
      <cdr:y>0.25457</cdr:y>
    </cdr:to>
    <cdr:sp macro="" textlink="">
      <cdr:nvSpPr>
        <cdr:cNvPr id="159" name="TextBox 1"/>
        <cdr:cNvSpPr txBox="1"/>
      </cdr:nvSpPr>
      <cdr:spPr>
        <a:xfrm xmlns:a="http://schemas.openxmlformats.org/drawingml/2006/main">
          <a:off x="2542340" y="1324141"/>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41</a:t>
          </a:r>
          <a:endParaRPr lang="ru-RU" sz="1100" b="1"/>
        </a:p>
      </cdr:txBody>
    </cdr:sp>
  </cdr:relSizeAnchor>
  <cdr:relSizeAnchor xmlns:cdr="http://schemas.openxmlformats.org/drawingml/2006/chartDrawing">
    <cdr:from>
      <cdr:x>0.26696</cdr:x>
      <cdr:y>0.27941</cdr:y>
    </cdr:from>
    <cdr:to>
      <cdr:x>0.29257</cdr:x>
      <cdr:y>0.31572</cdr:y>
    </cdr:to>
    <cdr:sp macro="" textlink="">
      <cdr:nvSpPr>
        <cdr:cNvPr id="161" name="TextBox 1"/>
        <cdr:cNvSpPr txBox="1"/>
      </cdr:nvSpPr>
      <cdr:spPr>
        <a:xfrm xmlns:a="http://schemas.openxmlformats.org/drawingml/2006/main">
          <a:off x="2482181" y="1695116"/>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40</a:t>
          </a:r>
          <a:endParaRPr lang="ru-RU" sz="1100" b="1"/>
        </a:p>
      </cdr:txBody>
    </cdr:sp>
  </cdr:relSizeAnchor>
  <cdr:relSizeAnchor xmlns:cdr="http://schemas.openxmlformats.org/drawingml/2006/chartDrawing">
    <cdr:from>
      <cdr:x>0.59799</cdr:x>
      <cdr:y>0.09378</cdr:y>
    </cdr:from>
    <cdr:to>
      <cdr:x>0.60747</cdr:x>
      <cdr:y>0.10713</cdr:y>
    </cdr:to>
    <cdr:sp macro="" textlink="">
      <cdr:nvSpPr>
        <cdr:cNvPr id="162" name="Равнобедренный треугольник 161"/>
        <cdr:cNvSpPr/>
      </cdr:nvSpPr>
      <cdr:spPr>
        <a:xfrm xmlns:a="http://schemas.openxmlformats.org/drawingml/2006/main">
          <a:off x="5560060" y="568960"/>
          <a:ext cx="88104" cy="80945"/>
        </a:xfrm>
        <a:prstGeom xmlns:a="http://schemas.openxmlformats.org/drawingml/2006/main" prst="triangl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0.28065</cdr:x>
      <cdr:y>0.25183</cdr:y>
    </cdr:from>
    <cdr:to>
      <cdr:x>0.30626</cdr:x>
      <cdr:y>0.28814</cdr:y>
    </cdr:to>
    <cdr:sp macro="" textlink="">
      <cdr:nvSpPr>
        <cdr:cNvPr id="163" name="TextBox 1"/>
        <cdr:cNvSpPr txBox="1"/>
      </cdr:nvSpPr>
      <cdr:spPr>
        <a:xfrm xmlns:a="http://schemas.openxmlformats.org/drawingml/2006/main">
          <a:off x="2609430" y="1527762"/>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39</a:t>
          </a:r>
          <a:endParaRPr lang="ru-RU" sz="1100" b="1"/>
        </a:p>
      </cdr:txBody>
    </cdr:sp>
  </cdr:relSizeAnchor>
  <cdr:relSizeAnchor xmlns:cdr="http://schemas.openxmlformats.org/drawingml/2006/chartDrawing">
    <cdr:from>
      <cdr:x>0.178</cdr:x>
      <cdr:y>0.13232</cdr:y>
    </cdr:from>
    <cdr:to>
      <cdr:x>0.20361</cdr:x>
      <cdr:y>0.16863</cdr:y>
    </cdr:to>
    <cdr:sp macro="" textlink="">
      <cdr:nvSpPr>
        <cdr:cNvPr id="164" name="TextBox 1"/>
        <cdr:cNvSpPr txBox="1"/>
      </cdr:nvSpPr>
      <cdr:spPr>
        <a:xfrm xmlns:a="http://schemas.openxmlformats.org/drawingml/2006/main">
          <a:off x="1655010" y="802773"/>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38</a:t>
          </a:r>
          <a:endParaRPr lang="ru-RU" sz="1100" b="1"/>
        </a:p>
      </cdr:txBody>
    </cdr:sp>
  </cdr:relSizeAnchor>
  <cdr:relSizeAnchor xmlns:cdr="http://schemas.openxmlformats.org/drawingml/2006/chartDrawing">
    <cdr:from>
      <cdr:x>0.3101</cdr:x>
      <cdr:y>0.25628</cdr:y>
    </cdr:from>
    <cdr:to>
      <cdr:x>0.33571</cdr:x>
      <cdr:y>0.29258</cdr:y>
    </cdr:to>
    <cdr:sp macro="" textlink="">
      <cdr:nvSpPr>
        <cdr:cNvPr id="165" name="TextBox 1"/>
        <cdr:cNvSpPr txBox="1"/>
      </cdr:nvSpPr>
      <cdr:spPr>
        <a:xfrm xmlns:a="http://schemas.openxmlformats.org/drawingml/2006/main">
          <a:off x="2883235" y="1554748"/>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37</a:t>
          </a:r>
          <a:endParaRPr lang="ru-RU" sz="1100" b="1"/>
        </a:p>
      </cdr:txBody>
    </cdr:sp>
  </cdr:relSizeAnchor>
  <cdr:relSizeAnchor xmlns:cdr="http://schemas.openxmlformats.org/drawingml/2006/chartDrawing">
    <cdr:from>
      <cdr:x>0.33544</cdr:x>
      <cdr:y>0.22653</cdr:y>
    </cdr:from>
    <cdr:to>
      <cdr:x>0.36105</cdr:x>
      <cdr:y>0.26284</cdr:y>
    </cdr:to>
    <cdr:sp macro="" textlink="">
      <cdr:nvSpPr>
        <cdr:cNvPr id="166" name="TextBox 1"/>
        <cdr:cNvSpPr txBox="1"/>
      </cdr:nvSpPr>
      <cdr:spPr>
        <a:xfrm xmlns:a="http://schemas.openxmlformats.org/drawingml/2006/main">
          <a:off x="3118853" y="1374274"/>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36</a:t>
          </a:r>
          <a:endParaRPr lang="ru-RU" sz="1100" b="1"/>
        </a:p>
      </cdr:txBody>
    </cdr:sp>
  </cdr:relSizeAnchor>
  <cdr:relSizeAnchor xmlns:cdr="http://schemas.openxmlformats.org/drawingml/2006/chartDrawing">
    <cdr:from>
      <cdr:x>0.25402</cdr:x>
      <cdr:y>0.27941</cdr:y>
    </cdr:from>
    <cdr:to>
      <cdr:x>0.27963</cdr:x>
      <cdr:y>0.31572</cdr:y>
    </cdr:to>
    <cdr:sp macro="" textlink="">
      <cdr:nvSpPr>
        <cdr:cNvPr id="167" name="TextBox 1"/>
        <cdr:cNvSpPr txBox="1"/>
      </cdr:nvSpPr>
      <cdr:spPr>
        <a:xfrm xmlns:a="http://schemas.openxmlformats.org/drawingml/2006/main">
          <a:off x="2361866" y="169511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35</a:t>
          </a:r>
          <a:endParaRPr lang="ru-RU" sz="1100" b="1"/>
        </a:p>
      </cdr:txBody>
    </cdr:sp>
  </cdr:relSizeAnchor>
  <cdr:relSizeAnchor xmlns:cdr="http://schemas.openxmlformats.org/drawingml/2006/chartDrawing">
    <cdr:from>
      <cdr:x>0.24216</cdr:x>
      <cdr:y>0.2571</cdr:y>
    </cdr:from>
    <cdr:to>
      <cdr:x>0.26777</cdr:x>
      <cdr:y>0.29341</cdr:y>
    </cdr:to>
    <cdr:sp macro="" textlink="">
      <cdr:nvSpPr>
        <cdr:cNvPr id="168" name="TextBox 1"/>
        <cdr:cNvSpPr txBox="1"/>
      </cdr:nvSpPr>
      <cdr:spPr>
        <a:xfrm xmlns:a="http://schemas.openxmlformats.org/drawingml/2006/main">
          <a:off x="2251576" y="1559761"/>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34</a:t>
          </a:r>
          <a:endParaRPr lang="ru-RU" sz="1100" b="1"/>
        </a:p>
      </cdr:txBody>
    </cdr:sp>
  </cdr:relSizeAnchor>
  <cdr:relSizeAnchor xmlns:cdr="http://schemas.openxmlformats.org/drawingml/2006/chartDrawing">
    <cdr:from>
      <cdr:x>0.25133</cdr:x>
      <cdr:y>0.21248</cdr:y>
    </cdr:from>
    <cdr:to>
      <cdr:x>0.27694</cdr:x>
      <cdr:y>0.24879</cdr:y>
    </cdr:to>
    <cdr:sp macro="" textlink="">
      <cdr:nvSpPr>
        <cdr:cNvPr id="169" name="TextBox 1"/>
        <cdr:cNvSpPr txBox="1"/>
      </cdr:nvSpPr>
      <cdr:spPr>
        <a:xfrm xmlns:a="http://schemas.openxmlformats.org/drawingml/2006/main">
          <a:off x="2336800" y="128904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33</a:t>
          </a:r>
          <a:endParaRPr lang="ru-RU" sz="1100" b="1"/>
        </a:p>
      </cdr:txBody>
    </cdr:sp>
  </cdr:relSizeAnchor>
  <cdr:relSizeAnchor xmlns:cdr="http://schemas.openxmlformats.org/drawingml/2006/chartDrawing">
    <cdr:from>
      <cdr:x>0.16775</cdr:x>
      <cdr:y>0.18273</cdr:y>
    </cdr:from>
    <cdr:to>
      <cdr:x>0.19337</cdr:x>
      <cdr:y>0.21904</cdr:y>
    </cdr:to>
    <cdr:sp macro="" textlink="">
      <cdr:nvSpPr>
        <cdr:cNvPr id="170" name="TextBox 1"/>
        <cdr:cNvSpPr txBox="1"/>
      </cdr:nvSpPr>
      <cdr:spPr>
        <a:xfrm xmlns:a="http://schemas.openxmlformats.org/drawingml/2006/main">
          <a:off x="1559760" y="1108576"/>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32</a:t>
          </a:r>
          <a:endParaRPr lang="ru-RU" sz="1100" b="1"/>
        </a:p>
      </cdr:txBody>
    </cdr:sp>
  </cdr:relSizeAnchor>
  <cdr:relSizeAnchor xmlns:cdr="http://schemas.openxmlformats.org/drawingml/2006/chartDrawing">
    <cdr:from>
      <cdr:x>0.28961</cdr:x>
      <cdr:y>0.17364</cdr:y>
    </cdr:from>
    <cdr:to>
      <cdr:x>0.31522</cdr:x>
      <cdr:y>0.20995</cdr:y>
    </cdr:to>
    <cdr:sp macro="" textlink="">
      <cdr:nvSpPr>
        <cdr:cNvPr id="171" name="TextBox 1"/>
        <cdr:cNvSpPr txBox="1"/>
      </cdr:nvSpPr>
      <cdr:spPr>
        <a:xfrm xmlns:a="http://schemas.openxmlformats.org/drawingml/2006/main">
          <a:off x="2692734" y="1053433"/>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31</a:t>
          </a:r>
          <a:endParaRPr lang="ru-RU" sz="1100" b="1"/>
        </a:p>
      </cdr:txBody>
    </cdr:sp>
  </cdr:relSizeAnchor>
  <cdr:relSizeAnchor xmlns:cdr="http://schemas.openxmlformats.org/drawingml/2006/chartDrawing">
    <cdr:from>
      <cdr:x>0.63774</cdr:x>
      <cdr:y>0.10446</cdr:y>
    </cdr:from>
    <cdr:to>
      <cdr:x>0.66335</cdr:x>
      <cdr:y>0.14077</cdr:y>
    </cdr:to>
    <cdr:sp macro="" textlink="">
      <cdr:nvSpPr>
        <cdr:cNvPr id="172" name="TextBox 1"/>
        <cdr:cNvSpPr txBox="1"/>
      </cdr:nvSpPr>
      <cdr:spPr>
        <a:xfrm xmlns:a="http://schemas.openxmlformats.org/drawingml/2006/main">
          <a:off x="5929630" y="63373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30</a:t>
          </a:r>
          <a:endParaRPr lang="ru-RU" sz="1100" b="1"/>
        </a:p>
      </cdr:txBody>
    </cdr:sp>
  </cdr:relSizeAnchor>
  <cdr:relSizeAnchor xmlns:cdr="http://schemas.openxmlformats.org/drawingml/2006/chartDrawing">
    <cdr:from>
      <cdr:x>0.34632</cdr:x>
      <cdr:y>0.65308</cdr:y>
    </cdr:from>
    <cdr:to>
      <cdr:x>0.37193</cdr:x>
      <cdr:y>0.68939</cdr:y>
    </cdr:to>
    <cdr:sp macro="" textlink="">
      <cdr:nvSpPr>
        <cdr:cNvPr id="173" name="TextBox 1"/>
        <cdr:cNvSpPr txBox="1"/>
      </cdr:nvSpPr>
      <cdr:spPr>
        <a:xfrm xmlns:a="http://schemas.openxmlformats.org/drawingml/2006/main">
          <a:off x="3220076" y="3962024"/>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49</a:t>
          </a:r>
          <a:endParaRPr lang="ru-RU" sz="1100" b="1"/>
        </a:p>
      </cdr:txBody>
    </cdr:sp>
  </cdr:relSizeAnchor>
  <cdr:relSizeAnchor xmlns:cdr="http://schemas.openxmlformats.org/drawingml/2006/chartDrawing">
    <cdr:from>
      <cdr:x>0.3624</cdr:x>
      <cdr:y>0.13728</cdr:y>
    </cdr:from>
    <cdr:to>
      <cdr:x>0.38801</cdr:x>
      <cdr:y>0.17359</cdr:y>
    </cdr:to>
    <cdr:sp macro="" textlink="">
      <cdr:nvSpPr>
        <cdr:cNvPr id="174" name="TextBox 1"/>
        <cdr:cNvSpPr txBox="1"/>
      </cdr:nvSpPr>
      <cdr:spPr>
        <a:xfrm xmlns:a="http://schemas.openxmlformats.org/drawingml/2006/main">
          <a:off x="3369510" y="832852"/>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48</a:t>
          </a:r>
          <a:endParaRPr lang="ru-RU" sz="1100" b="1"/>
        </a:p>
      </cdr:txBody>
    </cdr:sp>
  </cdr:relSizeAnchor>
  <cdr:relSizeAnchor xmlns:cdr="http://schemas.openxmlformats.org/drawingml/2006/chartDrawing">
    <cdr:from>
      <cdr:x>0.34353</cdr:x>
      <cdr:y>0.05217</cdr:y>
    </cdr:from>
    <cdr:to>
      <cdr:x>0.36914</cdr:x>
      <cdr:y>0.08848</cdr:y>
    </cdr:to>
    <cdr:sp macro="" textlink="">
      <cdr:nvSpPr>
        <cdr:cNvPr id="175" name="TextBox 1"/>
        <cdr:cNvSpPr txBox="1"/>
      </cdr:nvSpPr>
      <cdr:spPr>
        <a:xfrm xmlns:a="http://schemas.openxmlformats.org/drawingml/2006/main">
          <a:off x="3194050" y="316498"/>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47</a:t>
          </a:r>
          <a:endParaRPr lang="ru-RU" sz="1100" b="1"/>
        </a:p>
      </cdr:txBody>
    </cdr:sp>
  </cdr:relSizeAnchor>
  <cdr:relSizeAnchor xmlns:cdr="http://schemas.openxmlformats.org/drawingml/2006/chartDrawing">
    <cdr:from>
      <cdr:x>0.34784</cdr:x>
      <cdr:y>0.11415</cdr:y>
    </cdr:from>
    <cdr:to>
      <cdr:x>0.37345</cdr:x>
      <cdr:y>0.15045</cdr:y>
    </cdr:to>
    <cdr:sp macro="" textlink="">
      <cdr:nvSpPr>
        <cdr:cNvPr id="176" name="TextBox 1"/>
        <cdr:cNvSpPr txBox="1"/>
      </cdr:nvSpPr>
      <cdr:spPr>
        <a:xfrm xmlns:a="http://schemas.openxmlformats.org/drawingml/2006/main">
          <a:off x="3234156" y="69248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46</a:t>
          </a:r>
          <a:endParaRPr lang="ru-RU" sz="1100" b="1"/>
        </a:p>
      </cdr:txBody>
    </cdr:sp>
  </cdr:relSizeAnchor>
  <cdr:relSizeAnchor xmlns:cdr="http://schemas.openxmlformats.org/drawingml/2006/chartDrawing">
    <cdr:from>
      <cdr:x>0.32034</cdr:x>
      <cdr:y>0.21248</cdr:y>
    </cdr:from>
    <cdr:to>
      <cdr:x>0.34595</cdr:x>
      <cdr:y>0.24879</cdr:y>
    </cdr:to>
    <cdr:sp macro="" textlink="">
      <cdr:nvSpPr>
        <cdr:cNvPr id="177" name="TextBox 1"/>
        <cdr:cNvSpPr txBox="1"/>
      </cdr:nvSpPr>
      <cdr:spPr>
        <a:xfrm xmlns:a="http://schemas.openxmlformats.org/drawingml/2006/main">
          <a:off x="2978483" y="128904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45</a:t>
          </a:r>
          <a:endParaRPr lang="ru-RU" sz="1100" b="1"/>
        </a:p>
      </cdr:txBody>
    </cdr:sp>
  </cdr:relSizeAnchor>
  <cdr:relSizeAnchor xmlns:cdr="http://schemas.openxmlformats.org/drawingml/2006/chartDrawing">
    <cdr:from>
      <cdr:x>0.30632</cdr:x>
      <cdr:y>0.18769</cdr:y>
    </cdr:from>
    <cdr:to>
      <cdr:x>0.33193</cdr:x>
      <cdr:y>0.224</cdr:y>
    </cdr:to>
    <cdr:sp macro="" textlink="">
      <cdr:nvSpPr>
        <cdr:cNvPr id="178" name="TextBox 1"/>
        <cdr:cNvSpPr txBox="1"/>
      </cdr:nvSpPr>
      <cdr:spPr>
        <a:xfrm xmlns:a="http://schemas.openxmlformats.org/drawingml/2006/main">
          <a:off x="2848143" y="1138656"/>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44</a:t>
          </a:r>
          <a:endParaRPr lang="ru-RU" sz="1100" b="1"/>
        </a:p>
      </cdr:txBody>
    </cdr:sp>
  </cdr:relSizeAnchor>
  <cdr:relSizeAnchor xmlns:cdr="http://schemas.openxmlformats.org/drawingml/2006/chartDrawing">
    <cdr:from>
      <cdr:x>0.29446</cdr:x>
      <cdr:y>0.25297</cdr:y>
    </cdr:from>
    <cdr:to>
      <cdr:x>0.32007</cdr:x>
      <cdr:y>0.28928</cdr:y>
    </cdr:to>
    <cdr:sp macro="" textlink="">
      <cdr:nvSpPr>
        <cdr:cNvPr id="179" name="TextBox 1"/>
        <cdr:cNvSpPr txBox="1"/>
      </cdr:nvSpPr>
      <cdr:spPr>
        <a:xfrm xmlns:a="http://schemas.openxmlformats.org/drawingml/2006/main">
          <a:off x="2737853" y="153469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43</a:t>
          </a:r>
          <a:endParaRPr lang="ru-RU" sz="1100" b="1"/>
        </a:p>
      </cdr:txBody>
    </cdr:sp>
  </cdr:relSizeAnchor>
  <cdr:relSizeAnchor xmlns:cdr="http://schemas.openxmlformats.org/drawingml/2006/chartDrawing">
    <cdr:from>
      <cdr:x>0.56459</cdr:x>
      <cdr:y>0.65457</cdr:y>
    </cdr:from>
    <cdr:to>
      <cdr:x>0.5902</cdr:x>
      <cdr:y>0.69088</cdr:y>
    </cdr:to>
    <cdr:sp macro="" textlink="">
      <cdr:nvSpPr>
        <cdr:cNvPr id="180" name="TextBox 1"/>
        <cdr:cNvSpPr txBox="1"/>
      </cdr:nvSpPr>
      <cdr:spPr>
        <a:xfrm xmlns:a="http://schemas.openxmlformats.org/drawingml/2006/main">
          <a:off x="5249445" y="397109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59</a:t>
          </a:r>
          <a:endParaRPr lang="ru-RU" sz="1100" b="1"/>
        </a:p>
      </cdr:txBody>
    </cdr:sp>
  </cdr:relSizeAnchor>
  <cdr:relSizeAnchor xmlns:cdr="http://schemas.openxmlformats.org/drawingml/2006/chartDrawing">
    <cdr:from>
      <cdr:x>0.57321</cdr:x>
      <cdr:y>0.51492</cdr:y>
    </cdr:from>
    <cdr:to>
      <cdr:x>0.59882</cdr:x>
      <cdr:y>0.55123</cdr:y>
    </cdr:to>
    <cdr:sp macro="" textlink="">
      <cdr:nvSpPr>
        <cdr:cNvPr id="181" name="TextBox 1"/>
        <cdr:cNvSpPr txBox="1"/>
      </cdr:nvSpPr>
      <cdr:spPr>
        <a:xfrm xmlns:a="http://schemas.openxmlformats.org/drawingml/2006/main">
          <a:off x="5329656" y="312386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58</a:t>
          </a:r>
          <a:endParaRPr lang="ru-RU" sz="1100" b="1"/>
        </a:p>
      </cdr:txBody>
    </cdr:sp>
  </cdr:relSizeAnchor>
  <cdr:relSizeAnchor xmlns:cdr="http://schemas.openxmlformats.org/drawingml/2006/chartDrawing">
    <cdr:from>
      <cdr:x>0.6983</cdr:x>
      <cdr:y>0.27363</cdr:y>
    </cdr:from>
    <cdr:to>
      <cdr:x>0.72391</cdr:x>
      <cdr:y>0.30994</cdr:y>
    </cdr:to>
    <cdr:sp macro="" textlink="">
      <cdr:nvSpPr>
        <cdr:cNvPr id="182" name="TextBox 1"/>
        <cdr:cNvSpPr txBox="1"/>
      </cdr:nvSpPr>
      <cdr:spPr>
        <a:xfrm xmlns:a="http://schemas.openxmlformats.org/drawingml/2006/main">
          <a:off x="6492708" y="1660024"/>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57</a:t>
          </a:r>
          <a:endParaRPr lang="ru-RU" sz="1100" b="1"/>
        </a:p>
      </cdr:txBody>
    </cdr:sp>
  </cdr:relSizeAnchor>
  <cdr:relSizeAnchor xmlns:cdr="http://schemas.openxmlformats.org/drawingml/2006/chartDrawing">
    <cdr:from>
      <cdr:x>0.51714</cdr:x>
      <cdr:y>0.2414</cdr:y>
    </cdr:from>
    <cdr:to>
      <cdr:x>0.54275</cdr:x>
      <cdr:y>0.27771</cdr:y>
    </cdr:to>
    <cdr:sp macro="" textlink="">
      <cdr:nvSpPr>
        <cdr:cNvPr id="184" name="TextBox 1"/>
        <cdr:cNvSpPr txBox="1"/>
      </cdr:nvSpPr>
      <cdr:spPr>
        <a:xfrm xmlns:a="http://schemas.openxmlformats.org/drawingml/2006/main">
          <a:off x="4808286" y="146451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55</a:t>
          </a:r>
          <a:endParaRPr lang="ru-RU" sz="1100" b="1"/>
        </a:p>
      </cdr:txBody>
    </cdr:sp>
  </cdr:relSizeAnchor>
  <cdr:relSizeAnchor xmlns:cdr="http://schemas.openxmlformats.org/drawingml/2006/chartDrawing">
    <cdr:from>
      <cdr:x>0.53763</cdr:x>
      <cdr:y>0.16786</cdr:y>
    </cdr:from>
    <cdr:to>
      <cdr:x>0.56324</cdr:x>
      <cdr:y>0.20417</cdr:y>
    </cdr:to>
    <cdr:sp macro="" textlink="">
      <cdr:nvSpPr>
        <cdr:cNvPr id="185" name="TextBox 1"/>
        <cdr:cNvSpPr txBox="1"/>
      </cdr:nvSpPr>
      <cdr:spPr>
        <a:xfrm xmlns:a="http://schemas.openxmlformats.org/drawingml/2006/main">
          <a:off x="4998787" y="101834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54</a:t>
          </a:r>
          <a:endParaRPr lang="ru-RU" sz="1100" b="1"/>
        </a:p>
      </cdr:txBody>
    </cdr:sp>
  </cdr:relSizeAnchor>
  <cdr:relSizeAnchor xmlns:cdr="http://schemas.openxmlformats.org/drawingml/2006/chartDrawing">
    <cdr:from>
      <cdr:x>0.52307</cdr:x>
      <cdr:y>0.15794</cdr:y>
    </cdr:from>
    <cdr:to>
      <cdr:x>0.54868</cdr:x>
      <cdr:y>0.19425</cdr:y>
    </cdr:to>
    <cdr:sp macro="" textlink="">
      <cdr:nvSpPr>
        <cdr:cNvPr id="186" name="TextBox 1"/>
        <cdr:cNvSpPr txBox="1"/>
      </cdr:nvSpPr>
      <cdr:spPr>
        <a:xfrm xmlns:a="http://schemas.openxmlformats.org/drawingml/2006/main">
          <a:off x="4863432" y="958181"/>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53</a:t>
          </a:r>
          <a:endParaRPr lang="ru-RU" sz="1100" b="1"/>
        </a:p>
      </cdr:txBody>
    </cdr:sp>
  </cdr:relSizeAnchor>
  <cdr:relSizeAnchor xmlns:cdr="http://schemas.openxmlformats.org/drawingml/2006/chartDrawing">
    <cdr:from>
      <cdr:x>0.56782</cdr:x>
      <cdr:y>0.35626</cdr:y>
    </cdr:from>
    <cdr:to>
      <cdr:x>0.59343</cdr:x>
      <cdr:y>0.39257</cdr:y>
    </cdr:to>
    <cdr:sp macro="" textlink="">
      <cdr:nvSpPr>
        <cdr:cNvPr id="187" name="TextBox 1"/>
        <cdr:cNvSpPr txBox="1"/>
      </cdr:nvSpPr>
      <cdr:spPr>
        <a:xfrm xmlns:a="http://schemas.openxmlformats.org/drawingml/2006/main">
          <a:off x="5279524" y="216134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52</a:t>
          </a:r>
          <a:endParaRPr lang="ru-RU" sz="1100" b="1"/>
        </a:p>
      </cdr:txBody>
    </cdr:sp>
  </cdr:relSizeAnchor>
  <cdr:relSizeAnchor xmlns:cdr="http://schemas.openxmlformats.org/drawingml/2006/chartDrawing">
    <cdr:from>
      <cdr:x>0.34676</cdr:x>
      <cdr:y>0.59094</cdr:y>
    </cdr:from>
    <cdr:to>
      <cdr:x>0.37237</cdr:x>
      <cdr:y>0.62725</cdr:y>
    </cdr:to>
    <cdr:sp macro="" textlink="">
      <cdr:nvSpPr>
        <cdr:cNvPr id="188" name="TextBox 1"/>
        <cdr:cNvSpPr txBox="1"/>
      </cdr:nvSpPr>
      <cdr:spPr>
        <a:xfrm xmlns:a="http://schemas.openxmlformats.org/drawingml/2006/main">
          <a:off x="3224129" y="3585077"/>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51</a:t>
          </a:r>
          <a:endParaRPr lang="ru-RU" sz="1100" b="1"/>
        </a:p>
      </cdr:txBody>
    </cdr:sp>
  </cdr:relSizeAnchor>
  <cdr:relSizeAnchor xmlns:cdr="http://schemas.openxmlformats.org/drawingml/2006/chartDrawing">
    <cdr:from>
      <cdr:x>0.31657</cdr:x>
      <cdr:y>0.52649</cdr:y>
    </cdr:from>
    <cdr:to>
      <cdr:x>0.34218</cdr:x>
      <cdr:y>0.5628</cdr:y>
    </cdr:to>
    <cdr:sp macro="" textlink="">
      <cdr:nvSpPr>
        <cdr:cNvPr id="189" name="TextBox 1"/>
        <cdr:cNvSpPr txBox="1"/>
      </cdr:nvSpPr>
      <cdr:spPr>
        <a:xfrm xmlns:a="http://schemas.openxmlformats.org/drawingml/2006/main">
          <a:off x="2943393" y="3194051"/>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50</a:t>
          </a:r>
          <a:endParaRPr lang="ru-RU" sz="1100" b="1"/>
        </a:p>
      </cdr:txBody>
    </cdr:sp>
  </cdr:relSizeAnchor>
  <cdr:relSizeAnchor xmlns:cdr="http://schemas.openxmlformats.org/drawingml/2006/chartDrawing">
    <cdr:from>
      <cdr:x>0.59478</cdr:x>
      <cdr:y>0.59425</cdr:y>
    </cdr:from>
    <cdr:to>
      <cdr:x>0.62039</cdr:x>
      <cdr:y>0.63056</cdr:y>
    </cdr:to>
    <cdr:sp macro="" textlink="">
      <cdr:nvSpPr>
        <cdr:cNvPr id="190" name="TextBox 1"/>
        <cdr:cNvSpPr txBox="1"/>
      </cdr:nvSpPr>
      <cdr:spPr>
        <a:xfrm xmlns:a="http://schemas.openxmlformats.org/drawingml/2006/main">
          <a:off x="5530182" y="360512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60</a:t>
          </a:r>
          <a:endParaRPr lang="ru-RU" sz="1100" b="1"/>
        </a:p>
      </cdr:txBody>
    </cdr:sp>
  </cdr:relSizeAnchor>
  <cdr:relSizeAnchor xmlns:cdr="http://schemas.openxmlformats.org/drawingml/2006/chartDrawing">
    <cdr:from>
      <cdr:x>0.53601</cdr:x>
      <cdr:y>0.65623</cdr:y>
    </cdr:from>
    <cdr:to>
      <cdr:x>0.56162</cdr:x>
      <cdr:y>0.69253</cdr:y>
    </cdr:to>
    <cdr:sp macro="" textlink="">
      <cdr:nvSpPr>
        <cdr:cNvPr id="191" name="TextBox 1"/>
        <cdr:cNvSpPr txBox="1"/>
      </cdr:nvSpPr>
      <cdr:spPr>
        <a:xfrm xmlns:a="http://schemas.openxmlformats.org/drawingml/2006/main">
          <a:off x="4983747" y="3981116"/>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69</a:t>
          </a:r>
          <a:endParaRPr lang="ru-RU" sz="1100" b="1"/>
        </a:p>
      </cdr:txBody>
    </cdr:sp>
  </cdr:relSizeAnchor>
  <cdr:relSizeAnchor xmlns:cdr="http://schemas.openxmlformats.org/drawingml/2006/chartDrawing">
    <cdr:from>
      <cdr:x>0.59532</cdr:x>
      <cdr:y>0.61987</cdr:y>
    </cdr:from>
    <cdr:to>
      <cdr:x>0.62093</cdr:x>
      <cdr:y>0.65617</cdr:y>
    </cdr:to>
    <cdr:sp macro="" textlink="">
      <cdr:nvSpPr>
        <cdr:cNvPr id="192" name="TextBox 1"/>
        <cdr:cNvSpPr txBox="1"/>
      </cdr:nvSpPr>
      <cdr:spPr>
        <a:xfrm xmlns:a="http://schemas.openxmlformats.org/drawingml/2006/main">
          <a:off x="5535196" y="3760536"/>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68</a:t>
          </a:r>
          <a:endParaRPr lang="ru-RU" sz="1100" b="1"/>
        </a:p>
      </cdr:txBody>
    </cdr:sp>
  </cdr:relSizeAnchor>
  <cdr:relSizeAnchor xmlns:cdr="http://schemas.openxmlformats.org/drawingml/2006/chartDrawing">
    <cdr:from>
      <cdr:x>0.60341</cdr:x>
      <cdr:y>0.56285</cdr:y>
    </cdr:from>
    <cdr:to>
      <cdr:x>0.62902</cdr:x>
      <cdr:y>0.59916</cdr:y>
    </cdr:to>
    <cdr:sp macro="" textlink="">
      <cdr:nvSpPr>
        <cdr:cNvPr id="193" name="TextBox 1"/>
        <cdr:cNvSpPr txBox="1"/>
      </cdr:nvSpPr>
      <cdr:spPr>
        <a:xfrm xmlns:a="http://schemas.openxmlformats.org/drawingml/2006/main">
          <a:off x="5610393" y="341462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67</a:t>
          </a:r>
          <a:endParaRPr lang="ru-RU" sz="1100" b="1"/>
        </a:p>
      </cdr:txBody>
    </cdr:sp>
  </cdr:relSizeAnchor>
  <cdr:relSizeAnchor xmlns:cdr="http://schemas.openxmlformats.org/drawingml/2006/chartDrawing">
    <cdr:from>
      <cdr:x>0.6212</cdr:x>
      <cdr:y>0.57938</cdr:y>
    </cdr:from>
    <cdr:to>
      <cdr:x>0.64681</cdr:x>
      <cdr:y>0.61568</cdr:y>
    </cdr:to>
    <cdr:sp macro="" textlink="">
      <cdr:nvSpPr>
        <cdr:cNvPr id="194" name="TextBox 1"/>
        <cdr:cNvSpPr txBox="1"/>
      </cdr:nvSpPr>
      <cdr:spPr>
        <a:xfrm xmlns:a="http://schemas.openxmlformats.org/drawingml/2006/main">
          <a:off x="5775825" y="3514892"/>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66</a:t>
          </a:r>
          <a:endParaRPr lang="ru-RU" sz="1100" b="1"/>
        </a:p>
      </cdr:txBody>
    </cdr:sp>
  </cdr:relSizeAnchor>
  <cdr:relSizeAnchor xmlns:cdr="http://schemas.openxmlformats.org/drawingml/2006/chartDrawing">
    <cdr:from>
      <cdr:x>0.55272</cdr:x>
      <cdr:y>0.69011</cdr:y>
    </cdr:from>
    <cdr:to>
      <cdr:x>0.57833</cdr:x>
      <cdr:y>0.72641</cdr:y>
    </cdr:to>
    <cdr:sp macro="" textlink="">
      <cdr:nvSpPr>
        <cdr:cNvPr id="195" name="TextBox 1"/>
        <cdr:cNvSpPr txBox="1"/>
      </cdr:nvSpPr>
      <cdr:spPr>
        <a:xfrm xmlns:a="http://schemas.openxmlformats.org/drawingml/2006/main">
          <a:off x="5139155" y="418665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65</a:t>
          </a:r>
          <a:endParaRPr lang="ru-RU" sz="1100" b="1"/>
        </a:p>
      </cdr:txBody>
    </cdr:sp>
  </cdr:relSizeAnchor>
  <cdr:relSizeAnchor xmlns:cdr="http://schemas.openxmlformats.org/drawingml/2006/chartDrawing">
    <cdr:from>
      <cdr:x>0.56728</cdr:x>
      <cdr:y>0.5802</cdr:y>
    </cdr:from>
    <cdr:to>
      <cdr:x>0.59289</cdr:x>
      <cdr:y>0.61651</cdr:y>
    </cdr:to>
    <cdr:sp macro="" textlink="">
      <cdr:nvSpPr>
        <cdr:cNvPr id="196" name="TextBox 1"/>
        <cdr:cNvSpPr txBox="1"/>
      </cdr:nvSpPr>
      <cdr:spPr>
        <a:xfrm xmlns:a="http://schemas.openxmlformats.org/drawingml/2006/main">
          <a:off x="5274510" y="3519906"/>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64</a:t>
          </a:r>
          <a:endParaRPr lang="ru-RU" sz="1100" b="1"/>
        </a:p>
      </cdr:txBody>
    </cdr:sp>
  </cdr:relSizeAnchor>
  <cdr:relSizeAnchor xmlns:cdr="http://schemas.openxmlformats.org/drawingml/2006/chartDrawing">
    <cdr:from>
      <cdr:x>0.59316</cdr:x>
      <cdr:y>0.52649</cdr:y>
    </cdr:from>
    <cdr:to>
      <cdr:x>0.61877</cdr:x>
      <cdr:y>0.5628</cdr:y>
    </cdr:to>
    <cdr:sp macro="" textlink="">
      <cdr:nvSpPr>
        <cdr:cNvPr id="197" name="TextBox 1"/>
        <cdr:cNvSpPr txBox="1"/>
      </cdr:nvSpPr>
      <cdr:spPr>
        <a:xfrm xmlns:a="http://schemas.openxmlformats.org/drawingml/2006/main">
          <a:off x="5515143" y="3194049"/>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63</a:t>
          </a:r>
          <a:endParaRPr lang="ru-RU" sz="1100" b="1"/>
        </a:p>
      </cdr:txBody>
    </cdr:sp>
  </cdr:relSizeAnchor>
  <cdr:relSizeAnchor xmlns:cdr="http://schemas.openxmlformats.org/drawingml/2006/chartDrawing">
    <cdr:from>
      <cdr:x>0.56782</cdr:x>
      <cdr:y>0.55541</cdr:y>
    </cdr:from>
    <cdr:to>
      <cdr:x>0.59343</cdr:x>
      <cdr:y>0.59172</cdr:y>
    </cdr:to>
    <cdr:sp macro="" textlink="">
      <cdr:nvSpPr>
        <cdr:cNvPr id="198" name="TextBox 1"/>
        <cdr:cNvSpPr txBox="1"/>
      </cdr:nvSpPr>
      <cdr:spPr>
        <a:xfrm xmlns:a="http://schemas.openxmlformats.org/drawingml/2006/main">
          <a:off x="5279524" y="3369510"/>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62</a:t>
          </a:r>
          <a:endParaRPr lang="ru-RU" sz="1100" b="1"/>
        </a:p>
      </cdr:txBody>
    </cdr:sp>
  </cdr:relSizeAnchor>
  <cdr:relSizeAnchor xmlns:cdr="http://schemas.openxmlformats.org/drawingml/2006/chartDrawing">
    <cdr:from>
      <cdr:x>0.52199</cdr:x>
      <cdr:y>0.59901</cdr:y>
    </cdr:from>
    <cdr:to>
      <cdr:x>0.5476</cdr:x>
      <cdr:y>0.63532</cdr:y>
    </cdr:to>
    <cdr:sp macro="" textlink="">
      <cdr:nvSpPr>
        <cdr:cNvPr id="199" name="TextBox 1"/>
        <cdr:cNvSpPr txBox="1"/>
      </cdr:nvSpPr>
      <cdr:spPr>
        <a:xfrm xmlns:a="http://schemas.openxmlformats.org/drawingml/2006/main">
          <a:off x="4853406" y="3634035"/>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61</a:t>
          </a:r>
          <a:endParaRPr lang="ru-RU" sz="1100" b="1"/>
        </a:p>
      </cdr:txBody>
    </cdr:sp>
  </cdr:relSizeAnchor>
  <cdr:relSizeAnchor xmlns:cdr="http://schemas.openxmlformats.org/drawingml/2006/chartDrawing">
    <cdr:from>
      <cdr:x>0.9043</cdr:x>
      <cdr:y>0.33126</cdr:y>
    </cdr:from>
    <cdr:to>
      <cdr:x>0.99798</cdr:x>
      <cdr:y>0.35511</cdr:y>
    </cdr:to>
    <cdr:sp macro="" textlink="">
      <cdr:nvSpPr>
        <cdr:cNvPr id="200" name="Стрелка вниз 199"/>
        <cdr:cNvSpPr/>
      </cdr:nvSpPr>
      <cdr:spPr>
        <a:xfrm xmlns:a="http://schemas.openxmlformats.org/drawingml/2006/main" rot="15932039">
          <a:off x="8774945" y="1648906"/>
          <a:ext cx="144864" cy="871410"/>
        </a:xfrm>
        <a:prstGeom xmlns:a="http://schemas.openxmlformats.org/drawingml/2006/main" prst="downArrow">
          <a:avLst>
            <a:gd name="adj1" fmla="val 42565"/>
            <a:gd name="adj2" fmla="val 112692"/>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0.00191</cdr:x>
      <cdr:y>0.37878</cdr:y>
    </cdr:from>
    <cdr:to>
      <cdr:x>0.16367</cdr:x>
      <cdr:y>0.40344</cdr:y>
    </cdr:to>
    <cdr:sp macro="" textlink="">
      <cdr:nvSpPr>
        <cdr:cNvPr id="201" name="Стрелка вниз 200"/>
        <cdr:cNvSpPr/>
      </cdr:nvSpPr>
      <cdr:spPr>
        <a:xfrm xmlns:a="http://schemas.openxmlformats.org/drawingml/2006/main" rot="15723463">
          <a:off x="695395" y="1624655"/>
          <a:ext cx="149887" cy="1505134"/>
        </a:xfrm>
        <a:prstGeom xmlns:a="http://schemas.openxmlformats.org/drawingml/2006/main" prst="downArrow">
          <a:avLst>
            <a:gd name="adj1" fmla="val 42565"/>
            <a:gd name="adj2" fmla="val 88762"/>
          </a:avLst>
        </a:prstGeom>
        <a:solidFill xmlns:a="http://schemas.openxmlformats.org/drawingml/2006/main">
          <a:srgbClr val="0070C0"/>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0.7997</cdr:x>
      <cdr:y>0.42915</cdr:y>
    </cdr:from>
    <cdr:to>
      <cdr:x>0.87322</cdr:x>
      <cdr:y>0.45294</cdr:y>
    </cdr:to>
    <cdr:sp macro="" textlink="">
      <cdr:nvSpPr>
        <cdr:cNvPr id="202" name="Стрелка вниз 201"/>
        <cdr:cNvSpPr/>
      </cdr:nvSpPr>
      <cdr:spPr>
        <a:xfrm xmlns:a="http://schemas.openxmlformats.org/drawingml/2006/main" rot="13626451" flipH="1">
          <a:off x="7710701" y="2338686"/>
          <a:ext cx="144599" cy="684095"/>
        </a:xfrm>
        <a:prstGeom xmlns:a="http://schemas.openxmlformats.org/drawingml/2006/main" prst="downArrow">
          <a:avLst>
            <a:gd name="adj1" fmla="val 42565"/>
            <a:gd name="adj2" fmla="val 112692"/>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0.31782</cdr:x>
      <cdr:y>0.52312</cdr:y>
    </cdr:from>
    <cdr:to>
      <cdr:x>0.38154</cdr:x>
      <cdr:y>0.68941</cdr:y>
    </cdr:to>
    <cdr:sp macro="" textlink="">
      <cdr:nvSpPr>
        <cdr:cNvPr id="203" name="Овал 202"/>
        <cdr:cNvSpPr/>
      </cdr:nvSpPr>
      <cdr:spPr>
        <a:xfrm xmlns:a="http://schemas.openxmlformats.org/drawingml/2006/main" rot="3887747">
          <a:off x="2747642" y="3386219"/>
          <a:ext cx="1010043" cy="592765"/>
        </a:xfrm>
        <a:prstGeom xmlns:a="http://schemas.openxmlformats.org/drawingml/2006/main" prst="ellipse">
          <a:avLst/>
        </a:prstGeom>
        <a:solidFill xmlns:a="http://schemas.openxmlformats.org/drawingml/2006/main">
          <a:srgbClr val="FF0000">
            <a:alpha val="15000"/>
          </a:srgbClr>
        </a:solidFill>
        <a:ln xmlns:a="http://schemas.openxmlformats.org/drawingml/2006/main" w="9525">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0.00349</cdr:x>
      <cdr:y>0.30499</cdr:y>
    </cdr:from>
    <cdr:to>
      <cdr:x>0.18158</cdr:x>
      <cdr:y>0.32738</cdr:y>
    </cdr:to>
    <cdr:sp macro="" textlink="">
      <cdr:nvSpPr>
        <cdr:cNvPr id="204" name="Стрелка вниз 203"/>
        <cdr:cNvSpPr/>
      </cdr:nvSpPr>
      <cdr:spPr>
        <a:xfrm xmlns:a="http://schemas.openxmlformats.org/drawingml/2006/main" rot="4962205">
          <a:off x="792558" y="1093151"/>
          <a:ext cx="136063" cy="1656271"/>
        </a:xfrm>
        <a:prstGeom xmlns:a="http://schemas.openxmlformats.org/drawingml/2006/main" prst="downArrow">
          <a:avLst>
            <a:gd name="adj1" fmla="val 42565"/>
            <a:gd name="adj2" fmla="val 112692"/>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0.43455</cdr:x>
      <cdr:y>0.28297</cdr:y>
    </cdr:from>
    <cdr:to>
      <cdr:x>0.44918</cdr:x>
      <cdr:y>0.5981</cdr:y>
    </cdr:to>
    <cdr:sp macro="" textlink="">
      <cdr:nvSpPr>
        <cdr:cNvPr id="205" name="Стрелка вниз 204"/>
        <cdr:cNvSpPr/>
      </cdr:nvSpPr>
      <cdr:spPr>
        <a:xfrm xmlns:a="http://schemas.openxmlformats.org/drawingml/2006/main" rot="13122278">
          <a:off x="4043362" y="1719939"/>
          <a:ext cx="136128" cy="1915394"/>
        </a:xfrm>
        <a:prstGeom xmlns:a="http://schemas.openxmlformats.org/drawingml/2006/main" prst="downArrow">
          <a:avLst>
            <a:gd name="adj1" fmla="val 42565"/>
            <a:gd name="adj2" fmla="val 112692"/>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0.28986</cdr:x>
      <cdr:y>0.31122</cdr:y>
    </cdr:from>
    <cdr:to>
      <cdr:x>0.48319</cdr:x>
      <cdr:y>0.33227</cdr:y>
    </cdr:to>
    <cdr:sp macro="" textlink="">
      <cdr:nvSpPr>
        <cdr:cNvPr id="206" name="Двойная стрелка вверх/вниз 205"/>
        <cdr:cNvSpPr/>
      </cdr:nvSpPr>
      <cdr:spPr>
        <a:xfrm xmlns:a="http://schemas.openxmlformats.org/drawingml/2006/main" rot="4696357">
          <a:off x="3532568" y="1056156"/>
          <a:ext cx="127945" cy="1798897"/>
        </a:xfrm>
        <a:prstGeom xmlns:a="http://schemas.openxmlformats.org/drawingml/2006/main" prst="upDownArrow">
          <a:avLst>
            <a:gd name="adj1" fmla="val 50000"/>
            <a:gd name="adj2" fmla="val 122781"/>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0.78153</cdr:x>
      <cdr:y>0.47457</cdr:y>
    </cdr:from>
    <cdr:to>
      <cdr:x>0.81008</cdr:x>
      <cdr:y>0.51285</cdr:y>
    </cdr:to>
    <cdr:sp macro="" textlink="">
      <cdr:nvSpPr>
        <cdr:cNvPr id="208" name="Овал 207"/>
        <cdr:cNvSpPr/>
      </cdr:nvSpPr>
      <cdr:spPr>
        <a:xfrm xmlns:a="http://schemas.openxmlformats.org/drawingml/2006/main">
          <a:off x="7271940" y="2884487"/>
          <a:ext cx="265663" cy="232682"/>
        </a:xfrm>
        <a:prstGeom xmlns:a="http://schemas.openxmlformats.org/drawingml/2006/main" prst="ellipse">
          <a:avLst/>
        </a:prstGeom>
        <a:solidFill xmlns:a="http://schemas.openxmlformats.org/drawingml/2006/main">
          <a:srgbClr val="00B050">
            <a:alpha val="40000"/>
          </a:srgbClr>
        </a:solidFill>
        <a:ln xmlns:a="http://schemas.openxmlformats.org/drawingml/2006/main" w="3175">
          <a:solidFill>
            <a:srgbClr val="00B05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0.81196</cdr:x>
      <cdr:y>0.51228</cdr:y>
    </cdr:from>
    <cdr:to>
      <cdr:x>0.82659</cdr:x>
      <cdr:y>0.66673</cdr:y>
    </cdr:to>
    <cdr:sp macro="" textlink="">
      <cdr:nvSpPr>
        <cdr:cNvPr id="209" name="Стрелка вниз 208"/>
        <cdr:cNvSpPr/>
      </cdr:nvSpPr>
      <cdr:spPr>
        <a:xfrm xmlns:a="http://schemas.openxmlformats.org/drawingml/2006/main" rot="9665747">
          <a:off x="7555030" y="3113708"/>
          <a:ext cx="136135" cy="938794"/>
        </a:xfrm>
        <a:prstGeom xmlns:a="http://schemas.openxmlformats.org/drawingml/2006/main" prst="downArrow">
          <a:avLst>
            <a:gd name="adj1" fmla="val 42565"/>
            <a:gd name="adj2" fmla="val 112692"/>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0.79196</cdr:x>
      <cdr:y>0.44835</cdr:y>
    </cdr:from>
    <cdr:to>
      <cdr:x>0.8066</cdr:x>
      <cdr:y>0.47241</cdr:y>
    </cdr:to>
    <cdr:sp macro="" textlink="">
      <cdr:nvSpPr>
        <cdr:cNvPr id="210" name="Стрелка вниз 209"/>
        <cdr:cNvSpPr/>
      </cdr:nvSpPr>
      <cdr:spPr>
        <a:xfrm xmlns:a="http://schemas.openxmlformats.org/drawingml/2006/main" rot="11210948">
          <a:off x="7365474" y="2724373"/>
          <a:ext cx="136113" cy="146198"/>
        </a:xfrm>
        <a:prstGeom xmlns:a="http://schemas.openxmlformats.org/drawingml/2006/main" prst="downArrow">
          <a:avLst>
            <a:gd name="adj1" fmla="val 46508"/>
            <a:gd name="adj2" fmla="val 64914"/>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0.69926</cdr:x>
      <cdr:y>0.43291</cdr:y>
    </cdr:from>
    <cdr:to>
      <cdr:x>0.75368</cdr:x>
      <cdr:y>0.51711</cdr:y>
    </cdr:to>
    <cdr:sp macro="" textlink="">
      <cdr:nvSpPr>
        <cdr:cNvPr id="91" name="Овал 90"/>
        <cdr:cNvSpPr/>
      </cdr:nvSpPr>
      <cdr:spPr>
        <a:xfrm xmlns:a="http://schemas.openxmlformats.org/drawingml/2006/main" rot="5013739">
          <a:off x="6503765" y="2633994"/>
          <a:ext cx="511779" cy="506363"/>
        </a:xfrm>
        <a:prstGeom xmlns:a="http://schemas.openxmlformats.org/drawingml/2006/main" prst="ellipse">
          <a:avLst/>
        </a:prstGeom>
        <a:solidFill xmlns:a="http://schemas.openxmlformats.org/drawingml/2006/main">
          <a:srgbClr val="FF0000">
            <a:alpha val="15000"/>
          </a:srgbClr>
        </a:solidFill>
        <a:ln xmlns:a="http://schemas.openxmlformats.org/drawingml/2006/main" w="9525">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0.73122</cdr:x>
      <cdr:y>0.43961</cdr:y>
    </cdr:from>
    <cdr:to>
      <cdr:x>0.74172</cdr:x>
      <cdr:y>0.45333</cdr:y>
    </cdr:to>
    <cdr:sp macro="" textlink="">
      <cdr:nvSpPr>
        <cdr:cNvPr id="64" name="5-конечная звезда 63"/>
        <cdr:cNvSpPr/>
      </cdr:nvSpPr>
      <cdr:spPr>
        <a:xfrm xmlns:a="http://schemas.openxmlformats.org/drawingml/2006/main">
          <a:off x="6799943" y="2668814"/>
          <a:ext cx="97631" cy="83343"/>
        </a:xfrm>
        <a:prstGeom xmlns:a="http://schemas.openxmlformats.org/drawingml/2006/main" prst="star5">
          <a:avLst>
            <a:gd name="adj" fmla="val 20714"/>
            <a:gd name="hf" fmla="val 105146"/>
            <a:gd name="vf" fmla="val 110557"/>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0.16571</cdr:x>
      <cdr:y>0.35648</cdr:y>
    </cdr:from>
    <cdr:to>
      <cdr:x>0.17629</cdr:x>
      <cdr:y>0.37264</cdr:y>
    </cdr:to>
    <cdr:sp macro="" textlink="">
      <cdr:nvSpPr>
        <cdr:cNvPr id="43" name="Шестиугольник 42"/>
        <cdr:cNvSpPr/>
      </cdr:nvSpPr>
      <cdr:spPr>
        <a:xfrm xmlns:a="http://schemas.openxmlformats.org/drawingml/2006/main" rot="10800000">
          <a:off x="1541005" y="2164167"/>
          <a:ext cx="98388" cy="98106"/>
        </a:xfrm>
        <a:prstGeom xmlns:a="http://schemas.openxmlformats.org/drawingml/2006/main" prst="hexagon">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0.1739</cdr:x>
      <cdr:y>0.36543</cdr:y>
    </cdr:from>
    <cdr:to>
      <cdr:x>0.18336</cdr:x>
      <cdr:y>0.37874</cdr:y>
    </cdr:to>
    <cdr:sp macro="" textlink="">
      <cdr:nvSpPr>
        <cdr:cNvPr id="44" name="Равнобедренный треугольник 43"/>
        <cdr:cNvSpPr/>
      </cdr:nvSpPr>
      <cdr:spPr>
        <a:xfrm xmlns:a="http://schemas.openxmlformats.org/drawingml/2006/main">
          <a:off x="1617167" y="2218501"/>
          <a:ext cx="87972" cy="80805"/>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0.17373</cdr:x>
      <cdr:y>0.35111</cdr:y>
    </cdr:from>
    <cdr:to>
      <cdr:x>0.19934</cdr:x>
      <cdr:y>0.38742</cdr:y>
    </cdr:to>
    <cdr:sp macro="" textlink="">
      <cdr:nvSpPr>
        <cdr:cNvPr id="127" name="TextBox 1"/>
        <cdr:cNvSpPr txBox="1"/>
      </cdr:nvSpPr>
      <cdr:spPr>
        <a:xfrm xmlns:a="http://schemas.openxmlformats.org/drawingml/2006/main">
          <a:off x="1615332" y="2130087"/>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10</a:t>
          </a:r>
          <a:endParaRPr lang="ru-RU" sz="1100" b="1"/>
        </a:p>
      </cdr:txBody>
    </cdr:sp>
  </cdr:relSizeAnchor>
  <cdr:relSizeAnchor xmlns:cdr="http://schemas.openxmlformats.org/drawingml/2006/chartDrawing">
    <cdr:from>
      <cdr:x>0.16719</cdr:x>
      <cdr:y>0.33441</cdr:y>
    </cdr:from>
    <cdr:to>
      <cdr:x>0.1928</cdr:x>
      <cdr:y>0.37072</cdr:y>
    </cdr:to>
    <cdr:sp macro="" textlink="">
      <cdr:nvSpPr>
        <cdr:cNvPr id="126" name="TextBox 1"/>
        <cdr:cNvSpPr txBox="1"/>
      </cdr:nvSpPr>
      <cdr:spPr>
        <a:xfrm xmlns:a="http://schemas.openxmlformats.org/drawingml/2006/main">
          <a:off x="1554534" y="2028757"/>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11</a:t>
          </a:r>
          <a:endParaRPr lang="ru-RU" sz="1100" b="1"/>
        </a:p>
      </cdr:txBody>
    </cdr:sp>
  </cdr:relSizeAnchor>
  <cdr:relSizeAnchor xmlns:cdr="http://schemas.openxmlformats.org/drawingml/2006/chartDrawing">
    <cdr:from>
      <cdr:x>0.47376</cdr:x>
      <cdr:y>0.20608</cdr:y>
    </cdr:from>
    <cdr:to>
      <cdr:x>0.58426</cdr:x>
      <cdr:y>0.3185</cdr:y>
    </cdr:to>
    <cdr:sp macro="" textlink="">
      <cdr:nvSpPr>
        <cdr:cNvPr id="211" name="Овал 210"/>
        <cdr:cNvSpPr/>
      </cdr:nvSpPr>
      <cdr:spPr>
        <a:xfrm xmlns:a="http://schemas.openxmlformats.org/drawingml/2006/main" rot="1033750">
          <a:off x="4406114" y="1252237"/>
          <a:ext cx="1027684" cy="683116"/>
        </a:xfrm>
        <a:prstGeom xmlns:a="http://schemas.openxmlformats.org/drawingml/2006/main" prst="ellipse">
          <a:avLst/>
        </a:prstGeom>
        <a:solidFill xmlns:a="http://schemas.openxmlformats.org/drawingml/2006/main">
          <a:srgbClr val="0070C0">
            <a:alpha val="15000"/>
          </a:srgbClr>
        </a:solidFill>
        <a:ln xmlns:a="http://schemas.openxmlformats.org/drawingml/2006/main" w="9525">
          <a:solidFill>
            <a:srgbClr val="0070C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0.57807</cdr:x>
      <cdr:y>0.35207</cdr:y>
    </cdr:from>
    <cdr:to>
      <cdr:x>0.58754</cdr:x>
      <cdr:y>0.36538</cdr:y>
    </cdr:to>
    <cdr:sp macro="" textlink="">
      <cdr:nvSpPr>
        <cdr:cNvPr id="53" name="Равнобедренный треугольник 52"/>
        <cdr:cNvSpPr/>
      </cdr:nvSpPr>
      <cdr:spPr>
        <a:xfrm xmlns:a="http://schemas.openxmlformats.org/drawingml/2006/main" rot="10800000">
          <a:off x="5375709" y="2137394"/>
          <a:ext cx="88065" cy="80804"/>
        </a:xfrm>
        <a:prstGeom xmlns:a="http://schemas.openxmlformats.org/drawingml/2006/main" prst="triangl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0.6405</cdr:x>
      <cdr:y>0.30064</cdr:y>
    </cdr:from>
    <cdr:to>
      <cdr:x>0.651</cdr:x>
      <cdr:y>0.31437</cdr:y>
    </cdr:to>
    <cdr:sp macro="" textlink="">
      <cdr:nvSpPr>
        <cdr:cNvPr id="63" name="5-конечная звезда 62"/>
        <cdr:cNvSpPr/>
      </cdr:nvSpPr>
      <cdr:spPr>
        <a:xfrm xmlns:a="http://schemas.openxmlformats.org/drawingml/2006/main">
          <a:off x="5956300" y="1825172"/>
          <a:ext cx="97631" cy="83343"/>
        </a:xfrm>
        <a:prstGeom xmlns:a="http://schemas.openxmlformats.org/drawingml/2006/main" prst="star5">
          <a:avLst>
            <a:gd name="adj" fmla="val 20714"/>
            <a:gd name="hf" fmla="val 105146"/>
            <a:gd name="vf" fmla="val 110557"/>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0.62983</cdr:x>
      <cdr:y>0.27198</cdr:y>
    </cdr:from>
    <cdr:to>
      <cdr:x>0.65544</cdr:x>
      <cdr:y>0.30828</cdr:y>
    </cdr:to>
    <cdr:sp macro="" textlink="">
      <cdr:nvSpPr>
        <cdr:cNvPr id="183" name="TextBox 1"/>
        <cdr:cNvSpPr txBox="1"/>
      </cdr:nvSpPr>
      <cdr:spPr>
        <a:xfrm xmlns:a="http://schemas.openxmlformats.org/drawingml/2006/main">
          <a:off x="5856037" y="1649997"/>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56</a:t>
          </a:r>
          <a:endParaRPr lang="ru-RU" sz="1100" b="1"/>
        </a:p>
      </cdr:txBody>
    </cdr:sp>
  </cdr:relSizeAnchor>
  <cdr:relSizeAnchor xmlns:cdr="http://schemas.openxmlformats.org/drawingml/2006/chartDrawing">
    <cdr:from>
      <cdr:x>0.82253</cdr:x>
      <cdr:y>0.65836</cdr:y>
    </cdr:from>
    <cdr:to>
      <cdr:x>0.832</cdr:x>
      <cdr:y>0.67169</cdr:y>
    </cdr:to>
    <cdr:sp macro="" textlink="">
      <cdr:nvSpPr>
        <cdr:cNvPr id="79" name="Равнобедренный треугольник 78"/>
        <cdr:cNvSpPr/>
      </cdr:nvSpPr>
      <cdr:spPr>
        <a:xfrm xmlns:a="http://schemas.openxmlformats.org/drawingml/2006/main">
          <a:off x="7649029" y="3996871"/>
          <a:ext cx="88104" cy="80945"/>
        </a:xfrm>
        <a:prstGeom xmlns:a="http://schemas.openxmlformats.org/drawingml/2006/main" prst="triangl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0.81193</cdr:x>
      <cdr:y>0.63038</cdr:y>
    </cdr:from>
    <cdr:to>
      <cdr:x>0.83754</cdr:x>
      <cdr:y>0.66669</cdr:y>
    </cdr:to>
    <cdr:sp macro="" textlink="">
      <cdr:nvSpPr>
        <cdr:cNvPr id="150" name="TextBox 1"/>
        <cdr:cNvSpPr txBox="1"/>
      </cdr:nvSpPr>
      <cdr:spPr>
        <a:xfrm xmlns:a="http://schemas.openxmlformats.org/drawingml/2006/main">
          <a:off x="7549204" y="3824322"/>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21</a:t>
          </a:r>
          <a:endParaRPr lang="ru-RU" sz="1100" b="1"/>
        </a:p>
      </cdr:txBody>
    </cdr:sp>
  </cdr:relSizeAnchor>
  <cdr:relSizeAnchor xmlns:cdr="http://schemas.openxmlformats.org/drawingml/2006/chartDrawing">
    <cdr:from>
      <cdr:x>0.82838</cdr:x>
      <cdr:y>0.68257</cdr:y>
    </cdr:from>
    <cdr:to>
      <cdr:x>0.83897</cdr:x>
      <cdr:y>0.69874</cdr:y>
    </cdr:to>
    <cdr:sp macro="" textlink="">
      <cdr:nvSpPr>
        <cdr:cNvPr id="88" name="Шестиугольник 87"/>
        <cdr:cNvSpPr/>
      </cdr:nvSpPr>
      <cdr:spPr>
        <a:xfrm xmlns:a="http://schemas.openxmlformats.org/drawingml/2006/main" rot="10800000">
          <a:off x="7703457" y="4143829"/>
          <a:ext cx="98431" cy="98204"/>
        </a:xfrm>
        <a:prstGeom xmlns:a="http://schemas.openxmlformats.org/drawingml/2006/main" prst="hexagon">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0.8298</cdr:x>
      <cdr:y>0.66312</cdr:y>
    </cdr:from>
    <cdr:to>
      <cdr:x>0.85541</cdr:x>
      <cdr:y>0.69942</cdr:y>
    </cdr:to>
    <cdr:sp macro="" textlink="">
      <cdr:nvSpPr>
        <cdr:cNvPr id="137" name="TextBox 1"/>
        <cdr:cNvSpPr txBox="1"/>
      </cdr:nvSpPr>
      <cdr:spPr>
        <a:xfrm xmlns:a="http://schemas.openxmlformats.org/drawingml/2006/main">
          <a:off x="7715386" y="4022928"/>
          <a:ext cx="238125" cy="2202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t>19</a:t>
          </a:r>
          <a:endParaRPr lang="ru-RU" sz="1100" b="1"/>
        </a:p>
      </cdr:txBody>
    </cdr:sp>
  </cdr:relSizeAnchor>
  <cdr:relSizeAnchor xmlns:cdr="http://schemas.openxmlformats.org/drawingml/2006/chartDrawing">
    <cdr:from>
      <cdr:x>0.86993</cdr:x>
      <cdr:y>0.29052</cdr:y>
    </cdr:from>
    <cdr:to>
      <cdr:x>0.90064</cdr:x>
      <cdr:y>0.40906</cdr:y>
    </cdr:to>
    <cdr:sp macro="" textlink="">
      <cdr:nvSpPr>
        <cdr:cNvPr id="100" name="Овал 99"/>
        <cdr:cNvSpPr/>
      </cdr:nvSpPr>
      <cdr:spPr>
        <a:xfrm xmlns:a="http://schemas.openxmlformats.org/drawingml/2006/main" rot="1777814">
          <a:off x="8089869" y="1763726"/>
          <a:ext cx="285556" cy="719642"/>
        </a:xfrm>
        <a:prstGeom xmlns:a="http://schemas.openxmlformats.org/drawingml/2006/main" prst="ellipse">
          <a:avLst/>
        </a:prstGeom>
        <a:solidFill xmlns:a="http://schemas.openxmlformats.org/drawingml/2006/main">
          <a:srgbClr val="0070C0">
            <a:alpha val="15000"/>
          </a:srgbClr>
        </a:solidFill>
        <a:ln xmlns:a="http://schemas.openxmlformats.org/drawingml/2006/main" w="9525">
          <a:solidFill>
            <a:srgbClr val="0070C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0.83719</cdr:x>
      <cdr:y>0.30419</cdr:y>
    </cdr:from>
    <cdr:to>
      <cdr:x>0.99965</cdr:x>
      <cdr:y>0.33335</cdr:y>
    </cdr:to>
    <cdr:sp macro="" textlink="">
      <cdr:nvSpPr>
        <cdr:cNvPr id="3" name="Стрелка влево 2"/>
        <cdr:cNvSpPr/>
      </cdr:nvSpPr>
      <cdr:spPr>
        <a:xfrm xmlns:a="http://schemas.openxmlformats.org/drawingml/2006/main" rot="21331269">
          <a:off x="7786163" y="1848399"/>
          <a:ext cx="1510881" cy="177175"/>
        </a:xfrm>
        <a:prstGeom xmlns:a="http://schemas.openxmlformats.org/drawingml/2006/main" prst="leftArrow">
          <a:avLst>
            <a:gd name="adj1" fmla="val 50000"/>
            <a:gd name="adj2" fmla="val 79002"/>
          </a:avLst>
        </a:prstGeom>
        <a:solidFill xmlns:a="http://schemas.openxmlformats.org/drawingml/2006/main">
          <a:srgbClr val="FFC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0.5769</cdr:x>
      <cdr:y>0.25889</cdr:y>
    </cdr:from>
    <cdr:to>
      <cdr:x>0.89001</cdr:x>
      <cdr:y>0.28643</cdr:y>
    </cdr:to>
    <cdr:sp macro="" textlink="">
      <cdr:nvSpPr>
        <cdr:cNvPr id="10" name="Стрелка вправо 9"/>
        <cdr:cNvSpPr/>
      </cdr:nvSpPr>
      <cdr:spPr>
        <a:xfrm xmlns:a="http://schemas.openxmlformats.org/drawingml/2006/main" rot="434955">
          <a:off x="5365389" y="1573127"/>
          <a:ext cx="2912003" cy="167372"/>
        </a:xfrm>
        <a:prstGeom xmlns:a="http://schemas.openxmlformats.org/drawingml/2006/main" prst="rightArrow">
          <a:avLst>
            <a:gd name="adj1" fmla="val 50000"/>
            <a:gd name="adj2" fmla="val 96027"/>
          </a:avLst>
        </a:prstGeom>
        <a:solidFill xmlns:a="http://schemas.openxmlformats.org/drawingml/2006/main">
          <a:srgbClr val="0070C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0.74926</cdr:x>
      <cdr:y>0.41708</cdr:y>
    </cdr:from>
    <cdr:to>
      <cdr:x>0.77805</cdr:x>
      <cdr:y>0.44395</cdr:y>
    </cdr:to>
    <cdr:sp macro="" textlink="">
      <cdr:nvSpPr>
        <cdr:cNvPr id="11" name="Стрелка вправо 10"/>
        <cdr:cNvSpPr/>
      </cdr:nvSpPr>
      <cdr:spPr>
        <a:xfrm xmlns:a="http://schemas.openxmlformats.org/drawingml/2006/main" rot="19103691">
          <a:off x="6968345" y="2534387"/>
          <a:ext cx="267738" cy="163268"/>
        </a:xfrm>
        <a:prstGeom xmlns:a="http://schemas.openxmlformats.org/drawingml/2006/main" prst="rightArrow">
          <a:avLst>
            <a:gd name="adj1" fmla="val 50000"/>
            <a:gd name="adj2" fmla="val 95258"/>
          </a:avLst>
        </a:prstGeom>
        <a:solidFill xmlns:a="http://schemas.openxmlformats.org/drawingml/2006/main">
          <a:srgbClr val="FFC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0.57909</cdr:x>
      <cdr:y>0.7504</cdr:y>
    </cdr:from>
    <cdr:to>
      <cdr:x>0.58559</cdr:x>
      <cdr:y>0.76323</cdr:y>
    </cdr:to>
    <cdr:sp macro="" textlink="">
      <cdr:nvSpPr>
        <cdr:cNvPr id="5" name="Прямоугольник 4"/>
        <cdr:cNvSpPr/>
      </cdr:nvSpPr>
      <cdr:spPr>
        <a:xfrm xmlns:a="http://schemas.openxmlformats.org/drawingml/2006/main">
          <a:off x="5381462" y="4551443"/>
          <a:ext cx="60325" cy="7778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BBEBC-1156-4157-9EB9-CC41A1104B6E}" type="datetimeFigureOut">
              <a:rPr lang="ru-RU" smtClean="0"/>
              <a:t>26.12.2020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1E66-7463-4C75-ABA5-7444326132EE}" type="slidenum">
              <a:rPr lang="ru-RU" smtClean="0"/>
              <a:t>‹#›</a:t>
            </a:fld>
            <a:endParaRPr lang="ru-RU"/>
          </a:p>
        </p:txBody>
      </p:sp>
    </p:spTree>
    <p:extLst>
      <p:ext uri="{BB962C8B-B14F-4D97-AF65-F5344CB8AC3E}">
        <p14:creationId xmlns:p14="http://schemas.microsoft.com/office/powerpoint/2010/main" val="199026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Добрый день, уважаемый председатель диссертационного совета, уважаемые члены совета и все присутствующие участники заседания.</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Вашему вниманию предлагаются результаты исследования, посвященного «Подходам к Экономической оценке новых проектов по освоению ресурсов редкоземельного сырья в России»</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a:t>
            </a:r>
            <a:r>
              <a:rPr lang="ru-RU" sz="1200" i="1" kern="1200" dirty="0" smtClean="0">
                <a:solidFill>
                  <a:schemeClr val="tx1"/>
                </a:solidFill>
                <a:effectLst/>
                <a:latin typeface="+mn-lt"/>
                <a:ea typeface="+mn-ea"/>
                <a:cs typeface="+mn-cs"/>
              </a:rPr>
              <a:t>Актуальность</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   - Редкоземельные металлы в последнее десятилетие вызывают озабоченность среди развитых стран в связи с сильной интеграцией в производственные цепочки высокотехнологичных отраслей промышленности и уровнем неопределённости в обеспечении этим видом сырья. Связано это с тем, что Китай успешно реализовал свой богатый геологический потенциал, и стал глобальным производителем-монополистом, который контролирует сегодня до 80% мировых объёмов поставок. В результате произошла адаптация хозяйствующих субъектов с появлением новых подходов к управлению и экономической оценке эффективности вовлечения редкоземельных минерально-сырьевых ресурсов в промышленный оборот.</a:t>
            </a:r>
          </a:p>
          <a:p>
            <a:r>
              <a:rPr lang="ru-RU" sz="1200" kern="1200" dirty="0" smtClean="0">
                <a:solidFill>
                  <a:schemeClr val="tx1"/>
                </a:solidFill>
                <a:effectLst/>
                <a:latin typeface="+mn-lt"/>
                <a:ea typeface="+mn-ea"/>
                <a:cs typeface="+mn-cs"/>
              </a:rPr>
              <a:t>  - Новые подходы к управлению сформировались не только на уровне государства, но и на уровне отдельных компаний. Для последней, эффективное использование данной категории активов будет источником не просто устойчивого финансово-экономического положения, но и основой дальнейшего поступательного развития.</a:t>
            </a:r>
          </a:p>
          <a:p>
            <a:r>
              <a:rPr lang="ru-RU" sz="1200" kern="1200" dirty="0" smtClean="0">
                <a:solidFill>
                  <a:schemeClr val="tx1"/>
                </a:solidFill>
                <a:effectLst/>
                <a:latin typeface="+mn-lt"/>
                <a:ea typeface="+mn-ea"/>
                <a:cs typeface="+mn-cs"/>
              </a:rPr>
              <a:t>  - Актуальность темы исследования обусловлена, тем, что выбор правильного и подходящего метода экономической оценки эффективности инвестиционных проектов освоения редкоземельных источников сырья представляет актуальную и нетривиальную задачу в рамках проектного анализа. Поскольку такие проекты могут быть сильно недооценены в рамках традиционного подхода, основанного на дисконтированных денежных потоках. Поэтому необходимы другие современные развитые подходы, которые бы учитывали гибкость управления такими проектами, и рассматривали бы все риски не только как негативный фактор, а как возможность получить дополнительные выгоды от скрытых возможностей проекта.</a:t>
            </a:r>
            <a:endParaRPr lang="ru-RU" i="0" dirty="0"/>
          </a:p>
        </p:txBody>
      </p:sp>
      <p:sp>
        <p:nvSpPr>
          <p:cNvPr id="4" name="Номер слайда 3"/>
          <p:cNvSpPr>
            <a:spLocks noGrp="1"/>
          </p:cNvSpPr>
          <p:nvPr>
            <p:ph type="sldNum" sz="quarter" idx="10"/>
          </p:nvPr>
        </p:nvSpPr>
        <p:spPr/>
        <p:txBody>
          <a:bodyPr/>
          <a:lstStyle/>
          <a:p>
            <a:fld id="{D3CC1E66-7463-4C75-ABA5-7444326132EE}" type="slidenum">
              <a:rPr lang="ru-RU" smtClean="0"/>
              <a:t>1</a:t>
            </a:fld>
            <a:endParaRPr lang="ru-RU"/>
          </a:p>
        </p:txBody>
      </p:sp>
    </p:spTree>
    <p:extLst>
      <p:ext uri="{BB962C8B-B14F-4D97-AF65-F5344CB8AC3E}">
        <p14:creationId xmlns:p14="http://schemas.microsoft.com/office/powerpoint/2010/main" val="422586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рамках поставленной имитационной модели рассмотрим три разных сценария для сравнения подходов к выбору стратегии управления:</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в базовом случае у компании нет права остановить освоение участка Буранный пока действует лицензия до 2034 года;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во втором случае у компании есть право остановить освоение участка, когда дисконтированные денежные потоки становятся отрицательные;</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и третий случай – у компании есть право остановить освоение</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участка, когда дисконтированные денежные потоки становятся отрицательные, но это потребует дополнительных финансовых средств в размере 30% от начальных капитальных затрат (примерно 3 млрд</a:t>
            </a:r>
            <a:r>
              <a:rPr lang="ru-RU" sz="1200" kern="1200" baseline="0" dirty="0" smtClean="0">
                <a:solidFill>
                  <a:schemeClr val="tx1"/>
                </a:solidFill>
                <a:effectLst/>
                <a:latin typeface="+mn-lt"/>
                <a:ea typeface="+mn-ea"/>
                <a:cs typeface="+mn-cs"/>
              </a:rPr>
              <a:t> руб.)</a:t>
            </a:r>
            <a:r>
              <a:rPr lang="ru-RU" sz="1200" kern="1200" dirty="0" smtClean="0">
                <a:solidFill>
                  <a:schemeClr val="tx1"/>
                </a:solidFill>
                <a:effectLst/>
                <a:latin typeface="+mn-lt"/>
                <a:ea typeface="+mn-ea"/>
                <a:cs typeface="+mn-cs"/>
              </a:rPr>
              <a:t>.</a:t>
            </a:r>
            <a:endParaRPr lang="ru-RU" dirty="0" smtClean="0"/>
          </a:p>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10</a:t>
            </a:fld>
            <a:endParaRPr lang="ru-RU"/>
          </a:p>
        </p:txBody>
      </p:sp>
    </p:spTree>
    <p:extLst>
      <p:ext uri="{BB962C8B-B14F-4D97-AF65-F5344CB8AC3E}">
        <p14:creationId xmlns:p14="http://schemas.microsoft.com/office/powerpoint/2010/main" val="138808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того чтобы применить метод реальных опционов к выбору стратегии управления была разработана дополнительная модель на основе базовой имитационной модели, включающая следующие основные этапы вычислений:</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прогнозирование общей цены оксидов редкоземельных металлов с помощью биномиального метода;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вычисление денежных потоков;</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построение дерева ценностей проекта;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вычисление стоимости опциона для каждого года;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принятие решения об остановке освоения участка Буранный в зависимости от сценария.</a:t>
                </a:r>
              </a:p>
              <a:p>
                <a:pPr marL="0" lvl="0" indent="0">
                  <a:buFont typeface="Arial" panose="020B0604020202020204" pitchFamily="34" charset="0"/>
                  <a:buNone/>
                </a:pPr>
                <a:r>
                  <a:rPr lang="ru-RU" sz="1200" kern="1200" dirty="0" smtClean="0">
                    <a:solidFill>
                      <a:schemeClr val="tx1"/>
                    </a:solidFill>
                    <a:effectLst/>
                    <a:latin typeface="+mn-lt"/>
                    <a:ea typeface="+mn-ea"/>
                    <a:cs typeface="+mn-cs"/>
                  </a:rPr>
                  <a:t>Многоступенчатое биномиальное дерево общей цены оксидов РЗМ в рамках модели Кокса-Росса-Рубинштейна</a:t>
                </a:r>
                <a:r>
                  <a:rPr lang="ru-RU" sz="1200" kern="1200" dirty="0">
                    <a:solidFill>
                      <a:schemeClr val="tx1"/>
                    </a:solidFill>
                    <a:effectLst/>
                    <a:latin typeface="+mn-lt"/>
                    <a:ea typeface="+mn-ea"/>
                    <a:cs typeface="+mn-cs"/>
                  </a:rPr>
                  <a:t> строится на основе одноступенчатой биноминальной модели (метод бинарного дерева), и выглядит, как </a:t>
                </a:r>
                <a:r>
                  <a:rPr lang="ru-RU" sz="1200" kern="1200" dirty="0" smtClean="0">
                    <a:solidFill>
                      <a:schemeClr val="tx1"/>
                    </a:solidFill>
                    <a:effectLst/>
                    <a:latin typeface="+mn-lt"/>
                    <a:ea typeface="+mn-ea"/>
                    <a:cs typeface="+mn-cs"/>
                  </a:rPr>
                  <a:t>граф.</a:t>
                </a:r>
              </a:p>
            </p:txBody>
          </p:sp>
        </mc:Choice>
        <mc:Fallback xmlns="">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Для того чтобы применить метод реальных опционов к выбору стратегии управления была разработана дополнительная модель на основе базовой имитационной модели, включающая следующие основные этапы вычислений:</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прогнозирование общей цены оксидов редкоземельных металлов с помощью многоступенчатого биномиального метода;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вычисление денежных потоков;</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построение дерева ценностей проекта разработки и эксплуатации участка Буранный месторождения Томтор;</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вычисление стоимости опциона для каждого года;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принятие решения об остановке добычи и эксплуатации участка Буранный в зависимости от сценария.</a:t>
                </a:r>
              </a:p>
              <a:p>
                <a:pPr marL="0" lvl="0" indent="0">
                  <a:buFont typeface="Arial" panose="020B0604020202020204" pitchFamily="34" charset="0"/>
                  <a:buNone/>
                </a:pPr>
                <a:r>
                  <a:rPr lang="ru-RU" sz="1200" kern="1200" dirty="0" smtClean="0">
                    <a:solidFill>
                      <a:schemeClr val="tx1"/>
                    </a:solidFill>
                    <a:effectLst/>
                    <a:latin typeface="+mn-lt"/>
                    <a:ea typeface="+mn-ea"/>
                    <a:cs typeface="+mn-cs"/>
                  </a:rPr>
                  <a:t>	Многоступенчатое биномиальное дерево общей цены оксидов РЗМ в рамках модели Кокса-Росса-Рубинштейна</a:t>
                </a:r>
                <a:r>
                  <a:rPr lang="ru-RU" sz="1200" kern="1200" dirty="0">
                    <a:solidFill>
                      <a:schemeClr val="tx1"/>
                    </a:solidFill>
                    <a:effectLst/>
                    <a:latin typeface="+mn-lt"/>
                    <a:ea typeface="+mn-ea"/>
                    <a:cs typeface="+mn-cs"/>
                  </a:rPr>
                  <a:t> строится на основе одноступенчатой биноминальной модели (метод бинарного дерева), и выглядит, как граф с началом в 2017 году (</a:t>
                </a:r>
                <a:r>
                  <a:rPr lang="ru-RU" sz="1200" i="0" kern="1200">
                    <a:solidFill>
                      <a:schemeClr val="tx1"/>
                    </a:solidFill>
                    <a:effectLst/>
                    <a:latin typeface="+mn-lt"/>
                    <a:ea typeface="+mn-ea"/>
                    <a:cs typeface="+mn-cs"/>
                  </a:rPr>
                  <a:t>𝑡=0</a:t>
                </a:r>
                <a:r>
                  <a:rPr lang="ru-RU" sz="1200" kern="1200" dirty="0" smtClean="0">
                    <a:solidFill>
                      <a:schemeClr val="tx1"/>
                    </a:solidFill>
                    <a:effectLst/>
                    <a:latin typeface="+mn-lt"/>
                    <a:ea typeface="+mn-ea"/>
                    <a:cs typeface="+mn-cs"/>
                  </a:rPr>
                  <a:t>).</a:t>
                </a:r>
              </a:p>
            </p:txBody>
          </p:sp>
        </mc:Fallback>
      </mc:AlternateContent>
      <p:sp>
        <p:nvSpPr>
          <p:cNvPr id="4" name="Номер слайда 3"/>
          <p:cNvSpPr>
            <a:spLocks noGrp="1"/>
          </p:cNvSpPr>
          <p:nvPr>
            <p:ph type="sldNum" sz="quarter" idx="10"/>
          </p:nvPr>
        </p:nvSpPr>
        <p:spPr/>
        <p:txBody>
          <a:bodyPr/>
          <a:lstStyle/>
          <a:p>
            <a:fld id="{D3CC1E66-7463-4C75-ABA5-7444326132EE}" type="slidenum">
              <a:rPr lang="ru-RU" smtClean="0"/>
              <a:t>11</a:t>
            </a:fld>
            <a:endParaRPr lang="ru-RU"/>
          </a:p>
        </p:txBody>
      </p:sp>
    </p:spTree>
    <p:extLst>
      <p:ext uri="{BB962C8B-B14F-4D97-AF65-F5344CB8AC3E}">
        <p14:creationId xmlns:p14="http://schemas.microsoft.com/office/powerpoint/2010/main" val="275389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 условий поставленной задачи </a:t>
            </a:r>
            <a:r>
              <a:rPr lang="ru-RU" sz="1200" kern="1200" dirty="0" smtClean="0">
                <a:solidFill>
                  <a:schemeClr val="tx1"/>
                </a:solidFill>
                <a:effectLst/>
                <a:latin typeface="+mn-lt"/>
                <a:ea typeface="+mn-ea"/>
                <a:cs typeface="+mn-cs"/>
              </a:rPr>
              <a:t>рассматриваемый реальный опцион является американского типа, т.е. может быть исполнен в любом узле дерева, в этом случае анализ и оценка будут многостадийными: вначале анализируются ветви последнего звена, затем – предпоследнего и т.д. по тому же принципу, что и в методе простого бинарного дерева. При этом в каждом звене дерева решается вопрос: стоит ли исполнить опцион или следует продолжить проект в том виде, как он есть. </a:t>
            </a:r>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12</a:t>
            </a:fld>
            <a:endParaRPr lang="ru-RU"/>
          </a:p>
        </p:txBody>
      </p:sp>
    </p:spTree>
    <p:extLst>
      <p:ext uri="{BB962C8B-B14F-4D97-AF65-F5344CB8AC3E}">
        <p14:creationId xmlns:p14="http://schemas.microsoft.com/office/powerpoint/2010/main" val="124084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Расчеты</a:t>
            </a:r>
            <a:r>
              <a:rPr lang="ru-RU" sz="1200" kern="1200" baseline="0" dirty="0" smtClean="0">
                <a:solidFill>
                  <a:schemeClr val="tx1"/>
                </a:solidFill>
                <a:effectLst/>
                <a:latin typeface="+mn-lt"/>
                <a:ea typeface="+mn-ea"/>
                <a:cs typeface="+mn-cs"/>
              </a:rPr>
              <a:t> показали, что </a:t>
            </a:r>
            <a:r>
              <a:rPr lang="ru-RU" sz="1200" kern="1200" dirty="0" smtClean="0">
                <a:solidFill>
                  <a:schemeClr val="tx1"/>
                </a:solidFill>
                <a:effectLst/>
                <a:latin typeface="+mn-lt"/>
                <a:ea typeface="+mn-ea"/>
                <a:cs typeface="+mn-cs"/>
              </a:rPr>
              <a:t>риск (как мера неопределённости будущих изменений цен редкоземельных металлов), является фактором, увеличивающим ценность проекта, поскольку дает некоторую вероятность на получение сверхдоходов. Оценка ценности проекта освоения участка Буранный месторождения Томтор со ставкой дисконтирования 15% при традиционном подходе в 5,8 раза (со ставкой дисконтирования 10% – в 3,4 раза) меньше, чем оценка ценности проекта с использованием опционного подхода без права остановки (1 сценарий). Второй и третий сценарии показывают, что гибкость управления в общем случае увеличивает ценность проекта. Наличие права на остановку добычи на участке Буранный увеличивает ценность проекта во втором сценарии на 1 млрд руб., а в третьем – на 0,6 млрд руб. в сравнении с первым сценарием. Такая небольшая разница между стоимостью опционов с правом на выход из проекта (сценарии 2 и 3) и без права на выход (сценарий 1) может говорить о том, что нецелесообразно выходить из проекта и останавливать его даже при негативном сценарии развития в условиях чрезмерно высокого уровня рыночного риска.</a:t>
            </a:r>
          </a:p>
        </p:txBody>
      </p:sp>
      <p:sp>
        <p:nvSpPr>
          <p:cNvPr id="4" name="Номер слайда 3"/>
          <p:cNvSpPr>
            <a:spLocks noGrp="1"/>
          </p:cNvSpPr>
          <p:nvPr>
            <p:ph type="sldNum" sz="quarter" idx="10"/>
          </p:nvPr>
        </p:nvSpPr>
        <p:spPr/>
        <p:txBody>
          <a:bodyPr/>
          <a:lstStyle/>
          <a:p>
            <a:fld id="{D3CC1E66-7463-4C75-ABA5-7444326132EE}" type="slidenum">
              <a:rPr lang="ru-RU" smtClean="0"/>
              <a:t>13</a:t>
            </a:fld>
            <a:endParaRPr lang="ru-RU"/>
          </a:p>
        </p:txBody>
      </p:sp>
    </p:spTree>
    <p:extLst>
      <p:ext uri="{BB962C8B-B14F-4D97-AF65-F5344CB8AC3E}">
        <p14:creationId xmlns:p14="http://schemas.microsoft.com/office/powerpoint/2010/main" val="180738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Абсолютная монополия Китая в мире над цепочками поставок и производства РЗМ является следствием агрессивной политики, которая оказывает влияние на динамку и сильную волатильность цен РЗМ на глобальном рынке.</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Однако, вмешательство ВТО в экспортную политику Китая привело к снижению цен, и к дальнейшему отказу от дальнейших разработок подавляющего большинства редкоземельных источников сырья по всему миру.</a:t>
            </a:r>
            <a:r>
              <a:rPr lang="ru-RU" sz="1200" kern="1200" baseline="0" dirty="0" smtClean="0">
                <a:solidFill>
                  <a:schemeClr val="tx1"/>
                </a:solidFill>
                <a:effectLst/>
                <a:latin typeface="+mn-lt"/>
                <a:ea typeface="+mn-ea"/>
                <a:cs typeface="+mn-cs"/>
              </a:rPr>
              <a:t> Поэтому метод реальных опционов может дать новые знания о проекте и его возможностях наряду с новыми </a:t>
            </a:r>
            <a:r>
              <a:rPr lang="ru-RU" sz="1200" kern="1200" dirty="0" smtClean="0">
                <a:solidFill>
                  <a:schemeClr val="tx1"/>
                </a:solidFill>
                <a:effectLst/>
                <a:latin typeface="+mn-lt"/>
                <a:ea typeface="+mn-ea"/>
                <a:cs typeface="+mn-cs"/>
              </a:rPr>
              <a:t>технологическими, экономическими и институциональными знаниями. </a:t>
            </a:r>
          </a:p>
        </p:txBody>
      </p:sp>
      <p:sp>
        <p:nvSpPr>
          <p:cNvPr id="4" name="Номер слайда 3"/>
          <p:cNvSpPr>
            <a:spLocks noGrp="1"/>
          </p:cNvSpPr>
          <p:nvPr>
            <p:ph type="sldNum" sz="quarter" idx="10"/>
          </p:nvPr>
        </p:nvSpPr>
        <p:spPr/>
        <p:txBody>
          <a:bodyPr/>
          <a:lstStyle/>
          <a:p>
            <a:fld id="{D3CC1E66-7463-4C75-ABA5-7444326132EE}" type="slidenum">
              <a:rPr lang="ru-RU" smtClean="0"/>
              <a:t>14</a:t>
            </a:fld>
            <a:endParaRPr lang="ru-RU"/>
          </a:p>
        </p:txBody>
      </p:sp>
    </p:spTree>
    <p:extLst>
      <p:ext uri="{BB962C8B-B14F-4D97-AF65-F5344CB8AC3E}">
        <p14:creationId xmlns:p14="http://schemas.microsoft.com/office/powerpoint/2010/main" val="84301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15</a:t>
            </a:fld>
            <a:endParaRPr lang="ru-RU"/>
          </a:p>
        </p:txBody>
      </p:sp>
    </p:spTree>
    <p:extLst>
      <p:ext uri="{BB962C8B-B14F-4D97-AF65-F5344CB8AC3E}">
        <p14:creationId xmlns:p14="http://schemas.microsoft.com/office/powerpoint/2010/main" val="399305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16</a:t>
            </a:fld>
            <a:endParaRPr lang="ru-RU"/>
          </a:p>
        </p:txBody>
      </p:sp>
    </p:spTree>
    <p:extLst>
      <p:ext uri="{BB962C8B-B14F-4D97-AF65-F5344CB8AC3E}">
        <p14:creationId xmlns:p14="http://schemas.microsoft.com/office/powerpoint/2010/main" val="131154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Актуальность предопределила цель исследования, для достижения которой были решены задачи, представленные на слайде.</a:t>
            </a:r>
          </a:p>
          <a:p>
            <a:pPr marL="171450" indent="-171450">
              <a:buFont typeface="Arial" panose="020B0604020202020204" pitchFamily="34" charset="0"/>
              <a:buChar char="•"/>
            </a:pPr>
            <a:r>
              <a:rPr lang="ru-RU" sz="1200" b="1" kern="1200" dirty="0" smtClean="0">
                <a:solidFill>
                  <a:schemeClr val="tx1"/>
                </a:solidFill>
                <a:effectLst/>
                <a:latin typeface="+mn-lt"/>
                <a:ea typeface="+mn-ea"/>
                <a:cs typeface="+mn-cs"/>
              </a:rPr>
              <a:t>Объектом исследования</a:t>
            </a:r>
            <a:r>
              <a:rPr lang="ru-RU" sz="1200" kern="1200" dirty="0" smtClean="0">
                <a:solidFill>
                  <a:schemeClr val="tx1"/>
                </a:solidFill>
                <a:effectLst/>
                <a:latin typeface="+mn-lt"/>
                <a:ea typeface="+mn-ea"/>
                <a:cs typeface="+mn-cs"/>
              </a:rPr>
              <a:t> является процесс обоснования и подготовки решений на уровне компаний по вовлечению в хозяйственный оборот редкоземельных источников сырья.</a:t>
            </a:r>
          </a:p>
          <a:p>
            <a:pPr marL="171450" indent="-171450">
              <a:buFont typeface="Arial" panose="020B0604020202020204" pitchFamily="34" charset="0"/>
              <a:buChar char="•"/>
            </a:pPr>
            <a:r>
              <a:rPr lang="ru-RU" sz="1200" b="1" kern="1200" dirty="0" smtClean="0">
                <a:solidFill>
                  <a:schemeClr val="tx1"/>
                </a:solidFill>
                <a:effectLst/>
                <a:latin typeface="+mn-lt"/>
                <a:ea typeface="+mn-ea"/>
                <a:cs typeface="+mn-cs"/>
              </a:rPr>
              <a:t>Предметом исследования</a:t>
            </a:r>
            <a:r>
              <a:rPr lang="ru-RU" sz="1200" kern="1200" dirty="0" smtClean="0">
                <a:solidFill>
                  <a:schemeClr val="tx1"/>
                </a:solidFill>
                <a:effectLst/>
                <a:latin typeface="+mn-lt"/>
                <a:ea typeface="+mn-ea"/>
                <a:cs typeface="+mn-cs"/>
              </a:rPr>
              <a:t> являются подходы к экономической оценке эффективности новых проектов освоения редкоземельных минерально-сырьевых ресурсов.</a:t>
            </a:r>
          </a:p>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2</a:t>
            </a:fld>
            <a:endParaRPr lang="ru-RU"/>
          </a:p>
        </p:txBody>
      </p:sp>
    </p:spTree>
    <p:extLst>
      <p:ext uri="{BB962C8B-B14F-4D97-AF65-F5344CB8AC3E}">
        <p14:creationId xmlns:p14="http://schemas.microsoft.com/office/powerpoint/2010/main" val="257132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Научная новизна полученных результатов исследования состоит в следующем:</a:t>
            </a:r>
          </a:p>
          <a:p>
            <a:r>
              <a:rPr lang="ru-RU" dirty="0" smtClean="0"/>
              <a:t>1)</a:t>
            </a:r>
            <a:r>
              <a:rPr lang="ru-RU" baseline="0" dirty="0" smtClean="0"/>
              <a:t> </a:t>
            </a:r>
            <a:r>
              <a:rPr lang="ru-RU" dirty="0" smtClean="0"/>
              <a:t>разработан методический подход к оценке стратегий управления освоением редкоземельного месторождения как экономического актива в условиях меняющейся внешней среды;</a:t>
            </a:r>
          </a:p>
          <a:p>
            <a:r>
              <a:rPr lang="ru-RU" dirty="0" smtClean="0"/>
              <a:t>2)</a:t>
            </a:r>
            <a:r>
              <a:rPr lang="ru-RU" baseline="0" dirty="0" smtClean="0"/>
              <a:t> </a:t>
            </a:r>
            <a:r>
              <a:rPr lang="ru-RU" dirty="0" smtClean="0"/>
              <a:t>предложен модельный комплекс, в рамках которого впервые применена теория реальных опционов к проекту разработки и эксплуатации редкоземельного источника сырья российской компанией;</a:t>
            </a:r>
          </a:p>
          <a:p>
            <a:r>
              <a:rPr lang="ru-RU" dirty="0" smtClean="0"/>
              <a:t>3)</a:t>
            </a:r>
            <a:r>
              <a:rPr lang="ru-RU" baseline="0" dirty="0" smtClean="0"/>
              <a:t> </a:t>
            </a:r>
            <a:r>
              <a:rPr lang="ru-RU" dirty="0" smtClean="0"/>
              <a:t>с использованием предложенного модельного комплекса проведена оценка традиционного (стоимостного) и опционного подхода к выбору стратегии управления проектом разработки и эксплуатации редкоземельного источника сырья в современных экономических условиях;</a:t>
            </a:r>
          </a:p>
          <a:p>
            <a:r>
              <a:rPr lang="ru-RU" dirty="0" smtClean="0"/>
              <a:t>4)</a:t>
            </a:r>
            <a:r>
              <a:rPr lang="ru-RU" baseline="0" dirty="0" smtClean="0"/>
              <a:t> </a:t>
            </a:r>
            <a:r>
              <a:rPr lang="ru-RU" dirty="0" smtClean="0"/>
              <a:t>в результате проведённых расчётов выявлены основные факторы, влияющие на формирование стратегий управления проектом освоения редкоземельных минерально-сырьевых ресурсов.</a:t>
            </a:r>
          </a:p>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3</a:t>
            </a:fld>
            <a:endParaRPr lang="ru-RU"/>
          </a:p>
        </p:txBody>
      </p:sp>
    </p:spTree>
    <p:extLst>
      <p:ext uri="{BB962C8B-B14F-4D97-AF65-F5344CB8AC3E}">
        <p14:creationId xmlns:p14="http://schemas.microsoft.com/office/powerpoint/2010/main" val="271963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Положения, выносимые на защиту:</a:t>
            </a:r>
          </a:p>
          <a:p>
            <a:r>
              <a:rPr lang="ru-RU" sz="1200" kern="1200" dirty="0" smtClean="0">
                <a:solidFill>
                  <a:schemeClr val="tx1"/>
                </a:solidFill>
                <a:effectLst/>
                <a:latin typeface="+mn-lt"/>
                <a:ea typeface="+mn-ea"/>
                <a:cs typeface="+mn-cs"/>
              </a:rPr>
              <a:t>1</a:t>
            </a:r>
            <a:r>
              <a:rPr lang="ru-RU" sz="1200" kern="1200" baseline="0" dirty="0" smtClean="0">
                <a:solidFill>
                  <a:schemeClr val="tx1"/>
                </a:solidFill>
                <a:effectLst/>
                <a:latin typeface="+mn-lt"/>
                <a:ea typeface="+mn-ea"/>
                <a:cs typeface="+mn-cs"/>
              </a:rPr>
              <a:t> положение</a:t>
            </a:r>
            <a:r>
              <a:rPr lang="ru-RU" sz="1200" kern="1200" dirty="0" smtClean="0">
                <a:solidFill>
                  <a:schemeClr val="tx1"/>
                </a:solidFill>
                <a:effectLst/>
                <a:latin typeface="+mn-lt"/>
                <a:ea typeface="+mn-ea"/>
                <a:cs typeface="+mn-cs"/>
              </a:rPr>
              <a:t>. Эффективный подход к управлению проектом разработки редкоземельного источника сырья для российской компании в современных институциональных условиях предполагает сочетание двух различных методов:</a:t>
            </a:r>
          </a:p>
          <a:p>
            <a:r>
              <a:rPr lang="ru-RU" sz="1200" kern="1200" dirty="0" smtClean="0">
                <a:solidFill>
                  <a:schemeClr val="tx1"/>
                </a:solidFill>
                <a:effectLst/>
                <a:latin typeface="+mn-lt"/>
                <a:ea typeface="+mn-ea"/>
                <a:cs typeface="+mn-cs"/>
              </a:rPr>
              <a:t> ― традиционного;</a:t>
            </a:r>
          </a:p>
          <a:p>
            <a:r>
              <a:rPr lang="ru-RU" sz="1200" kern="1200" dirty="0" smtClean="0">
                <a:solidFill>
                  <a:schemeClr val="tx1"/>
                </a:solidFill>
                <a:effectLst/>
                <a:latin typeface="+mn-lt"/>
                <a:ea typeface="+mn-ea"/>
                <a:cs typeface="+mn-cs"/>
              </a:rPr>
              <a:t> ― опционного.</a:t>
            </a:r>
          </a:p>
          <a:p>
            <a:r>
              <a:rPr lang="ru-RU" sz="1200" kern="1200" dirty="0" smtClean="0">
                <a:solidFill>
                  <a:schemeClr val="tx1"/>
                </a:solidFill>
                <a:effectLst/>
                <a:latin typeface="+mn-lt"/>
                <a:ea typeface="+mn-ea"/>
                <a:cs typeface="+mn-cs"/>
              </a:rPr>
              <a:t>2 положение. Для инвестиционного проекта освоения редкоземельного источника сырья, характеризующегося низкой (часто отрицательной) оценкой эффективности, теория реальных опционов представляется целесообразным инструментом, поскольку у инвестора появляется способ оценить возможность получения дополнительных выгод и прироста эффективности от скрытых возможностей проекта.</a:t>
            </a:r>
          </a:p>
          <a:p>
            <a:r>
              <a:rPr lang="ru-RU" sz="1200" kern="1200" dirty="0" smtClean="0">
                <a:solidFill>
                  <a:schemeClr val="tx1"/>
                </a:solidFill>
                <a:effectLst/>
                <a:latin typeface="+mn-lt"/>
                <a:ea typeface="+mn-ea"/>
                <a:cs typeface="+mn-cs"/>
              </a:rPr>
              <a:t>3 положение. Для инвестиционных проектов освоения редкоземельных минерально-сырьевых ресурсов рыночный риск является одним из ключевых стимулирующих факторов, существенно увеличивающим оценку ценности проекта, поскольку в современных международных условиях возникает высокий уровень неопределённости, связанный с неустойчивой ценовой конъюнктурой на мировом рынке РЗМ.</a:t>
            </a:r>
          </a:p>
          <a:p>
            <a:r>
              <a:rPr lang="ru-RU" sz="1200" kern="1200" dirty="0" smtClean="0">
                <a:solidFill>
                  <a:schemeClr val="tx1"/>
                </a:solidFill>
                <a:effectLst/>
                <a:latin typeface="+mn-lt"/>
                <a:ea typeface="+mn-ea"/>
                <a:cs typeface="+mn-cs"/>
              </a:rPr>
              <a:t>4 положение. Особенностью инвестиционных проектов освоения редкоземельных источников сырья в условиях высокого уровня рыночного риска является то, что опцион на выход из проекта имеет крайне низкую стоимость – это подтверждает нецелесообразность выхода из проекта даже при негативном сценарии развития, что говорит о потенциально высокой ценности редкоземельных минерально-сырьевых ресурсов.</a:t>
            </a:r>
          </a:p>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4</a:t>
            </a:fld>
            <a:endParaRPr lang="ru-RU"/>
          </a:p>
        </p:txBody>
      </p:sp>
    </p:spTree>
    <p:extLst>
      <p:ext uri="{BB962C8B-B14F-4D97-AF65-F5344CB8AC3E}">
        <p14:creationId xmlns:p14="http://schemas.microsoft.com/office/powerpoint/2010/main" val="384550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всему миру насчитывается более 70 перспективных проектов освоения редкоземельных источников сырья.</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Однако подавляющее большинство этих проектов не реализуемы в настоящее время по следующим эндогенным</a:t>
            </a:r>
            <a:r>
              <a:rPr lang="ru-RU" sz="1200" kern="1200" baseline="0" dirty="0" smtClean="0">
                <a:solidFill>
                  <a:schemeClr val="tx1"/>
                </a:solidFill>
                <a:effectLst/>
                <a:latin typeface="+mn-lt"/>
                <a:ea typeface="+mn-ea"/>
                <a:cs typeface="+mn-cs"/>
              </a:rPr>
              <a:t> факторам</a:t>
            </a:r>
            <a:r>
              <a:rPr lang="ru-RU" sz="1200" kern="1200" dirty="0" smtClean="0">
                <a:solidFill>
                  <a:schemeClr val="tx1"/>
                </a:solidFill>
                <a:effectLst/>
                <a:latin typeface="+mn-lt"/>
                <a:ea typeface="+mn-ea"/>
                <a:cs typeface="+mn-cs"/>
              </a:rPr>
              <a:t> (геологическим и технологическим причинам), которые отражают значительный уровень неопределённости:</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руды являются комплексными и сложными по составу, поэтому одной из важнейших задач остаётся разработка новых подходов и технологий переработки таких руд;</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руды РЗМ содержат радиоактивные торий и уран;</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пространственное расположение месторождений и наличие инфраструктуры. </a:t>
            </a:r>
          </a:p>
          <a:p>
            <a:pPr marL="0" lvl="0" indent="0">
              <a:buFont typeface="Arial" panose="020B0604020202020204" pitchFamily="34" charset="0"/>
              <a:buNone/>
            </a:pPr>
            <a:r>
              <a:rPr lang="ru-RU" sz="1200" kern="1200" dirty="0" smtClean="0">
                <a:solidFill>
                  <a:schemeClr val="tx1"/>
                </a:solidFill>
                <a:effectLst/>
                <a:latin typeface="+mn-lt"/>
                <a:ea typeface="+mn-ea"/>
                <a:cs typeface="+mn-cs"/>
              </a:rPr>
              <a:t>И по следующим экзогенным факторам (экономическим причинам):</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лёгкие РЗМ составляют значительно большую долю в рудах месторождений, чем тяжелые, которые обычно не соответствуют требуемому спросу и его динамике, предъявляемые глобальным рынком (в этом случае говорят о балансовой проблеме или проблеме балансирования). Вследствие этого цены на HREE намного выше, чем на LREE;</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ключевым игроком на рынке стал Китай, который стал глобальным монополистом. </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смена доминирующей области потребления в связи с научно–технологическим прогрессом, которое резко меняет спрос на некоторые РЗМ, и выводит рынок из равновесия.</a:t>
            </a:r>
          </a:p>
          <a:p>
            <a:pPr marL="0" lvl="0" indent="0">
              <a:buFont typeface="Arial" panose="020B0604020202020204" pitchFamily="34" charset="0"/>
              <a:buNone/>
            </a:pPr>
            <a:endParaRPr lang="ru-RU" sz="1200" kern="1200" dirty="0" smtClean="0">
              <a:solidFill>
                <a:schemeClr val="tx1"/>
              </a:solidFill>
              <a:effectLst/>
              <a:latin typeface="+mn-lt"/>
              <a:ea typeface="+mn-ea"/>
              <a:cs typeface="+mn-cs"/>
            </a:endParaRPr>
          </a:p>
          <a:p>
            <a:pPr marL="0" lvl="0" indent="0">
              <a:buFont typeface="Arial" panose="020B0604020202020204" pitchFamily="34" charset="0"/>
              <a:buNone/>
            </a:pPr>
            <a:r>
              <a:rPr lang="ru-RU" sz="1200" kern="1200" dirty="0" smtClean="0">
                <a:solidFill>
                  <a:schemeClr val="tx1"/>
                </a:solidFill>
                <a:effectLst/>
                <a:latin typeface="+mn-lt"/>
                <a:ea typeface="+mn-ea"/>
                <a:cs typeface="+mn-cs"/>
              </a:rPr>
              <a:t>В России сегодня добыча и дальнейшее</a:t>
            </a:r>
            <a:r>
              <a:rPr lang="ru-RU" sz="1200" kern="1200" baseline="0" dirty="0" smtClean="0">
                <a:solidFill>
                  <a:schemeClr val="tx1"/>
                </a:solidFill>
                <a:effectLst/>
                <a:latin typeface="+mn-lt"/>
                <a:ea typeface="+mn-ea"/>
                <a:cs typeface="+mn-cs"/>
              </a:rPr>
              <a:t> обогащение</a:t>
            </a:r>
            <a:r>
              <a:rPr lang="ru-RU" sz="1200" kern="1200" dirty="0" smtClean="0">
                <a:solidFill>
                  <a:schemeClr val="tx1"/>
                </a:solidFill>
                <a:effectLst/>
                <a:latin typeface="+mn-lt"/>
                <a:ea typeface="+mn-ea"/>
                <a:cs typeface="+mn-cs"/>
              </a:rPr>
              <a:t> РЗМ ведётся только </a:t>
            </a:r>
            <a:r>
              <a:rPr lang="ru-RU" sz="1200" kern="1200" dirty="0" err="1" smtClean="0">
                <a:solidFill>
                  <a:schemeClr val="tx1"/>
                </a:solidFill>
                <a:effectLst/>
                <a:latin typeface="+mn-lt"/>
                <a:ea typeface="+mn-ea"/>
                <a:cs typeface="+mn-cs"/>
              </a:rPr>
              <a:t>Ловозерским</a:t>
            </a:r>
            <a:r>
              <a:rPr lang="ru-RU" sz="1200" kern="1200" dirty="0" smtClean="0">
                <a:solidFill>
                  <a:schemeClr val="tx1"/>
                </a:solidFill>
                <a:effectLst/>
                <a:latin typeface="+mn-lt"/>
                <a:ea typeface="+mn-ea"/>
                <a:cs typeface="+mn-cs"/>
              </a:rPr>
              <a:t> месторождении с попутным извлечением соединений тантала, ниобия и титана. Потенциальным проектом для развития отечественной промышленности также может стать ниобий-редкоземельное месторождение Томтор в Республика Саха (Якутия),</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которому отводится особая роль в возрождении отечественной РЗМ-промышленности.</a:t>
            </a:r>
          </a:p>
        </p:txBody>
      </p:sp>
      <p:sp>
        <p:nvSpPr>
          <p:cNvPr id="4" name="Номер слайда 3"/>
          <p:cNvSpPr>
            <a:spLocks noGrp="1"/>
          </p:cNvSpPr>
          <p:nvPr>
            <p:ph type="sldNum" sz="quarter" idx="10"/>
          </p:nvPr>
        </p:nvSpPr>
        <p:spPr/>
        <p:txBody>
          <a:bodyPr/>
          <a:lstStyle/>
          <a:p>
            <a:fld id="{D3CC1E66-7463-4C75-ABA5-7444326132EE}" type="slidenum">
              <a:rPr lang="ru-RU" smtClean="0"/>
              <a:t>5</a:t>
            </a:fld>
            <a:endParaRPr lang="ru-RU"/>
          </a:p>
        </p:txBody>
      </p:sp>
    </p:spTree>
    <p:extLst>
      <p:ext uri="{BB962C8B-B14F-4D97-AF65-F5344CB8AC3E}">
        <p14:creationId xmlns:p14="http://schemas.microsoft.com/office/powerpoint/2010/main" val="136895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smtClean="0">
                <a:solidFill>
                  <a:schemeClr val="tx1"/>
                </a:solidFill>
                <a:effectLst/>
                <a:latin typeface="+mn-lt"/>
                <a:ea typeface="+mn-ea"/>
                <a:cs typeface="+mn-cs"/>
              </a:rPr>
              <a:t>Оно является уникальным по своему составу и концентрациям двух десятков как традиционных полезных ископаемых (железо, фосфора, титана), так и РЗМ.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ea typeface="Calibri" panose="020F0502020204030204" pitchFamily="34" charset="0"/>
              </a:rPr>
              <a:t>Известно, что компания «ТриАрк Майнинг» (</a:t>
            </a:r>
            <a:r>
              <a:rPr lang="ru-RU" dirty="0" smtClean="0">
                <a:ea typeface="Calibri" panose="020F0502020204030204" pitchFamily="34" charset="0"/>
                <a:cs typeface="Times New Roman" panose="02020603050405020304" pitchFamily="18" charset="0"/>
              </a:rPr>
              <a:t>совместное предприятия ГК «Ростехнологии» и Группы «ИСТ»</a:t>
            </a:r>
            <a:r>
              <a:rPr lang="ru-RU" dirty="0" smtClean="0">
                <a:ea typeface="Calibri" panose="020F0502020204030204" pitchFamily="34" charset="0"/>
              </a:rPr>
              <a:t>) планирует разместить химико-металлургическое производство для переработки руд, на территории Приаргунского производственного горно-химического объединения (г. Краснокаменск, Забайкальский край).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smtClean="0">
                <a:solidFill>
                  <a:schemeClr val="tx1"/>
                </a:solidFill>
                <a:effectLst/>
                <a:latin typeface="+mn-lt"/>
                <a:ea typeface="+mn-ea"/>
                <a:cs typeface="+mn-cs"/>
              </a:rPr>
              <a:t>Как предполагалось к 2018 году должны быть выполнены необходимые геолого-разведочные работы, оценка воздействия на экологическую среду, с 2018 до 2020 гг. запланировано проектирование и строительство объектов инфраструктуры, ввод в эксплуатацию перерабатывающего предприятия. Поэтому в рамках работы рассматривается воздействие только рыночного риска на проект освоения участка Буранный – первый</a:t>
            </a:r>
            <a:r>
              <a:rPr lang="ru-RU" sz="1200" kern="1200" baseline="0" dirty="0" smtClean="0">
                <a:solidFill>
                  <a:schemeClr val="tx1"/>
                </a:solidFill>
                <a:effectLst/>
                <a:latin typeface="+mn-lt"/>
                <a:ea typeface="+mn-ea"/>
                <a:cs typeface="+mn-cs"/>
              </a:rPr>
              <a:t> участок освоения </a:t>
            </a:r>
            <a:r>
              <a:rPr lang="ru-RU" sz="1200" kern="1200" dirty="0" smtClean="0">
                <a:solidFill>
                  <a:schemeClr val="tx1"/>
                </a:solidFill>
                <a:effectLst/>
                <a:latin typeface="+mn-lt"/>
                <a:ea typeface="+mn-ea"/>
                <a:cs typeface="+mn-cs"/>
              </a:rPr>
              <a:t>месторождения Томтор.</a:t>
            </a:r>
            <a:endParaRPr lang="ru-RU" dirty="0" smtClean="0">
              <a:ea typeface="Calibri" panose="020F0502020204030204" pitchFamily="34" charset="0"/>
            </a:endParaRPr>
          </a:p>
        </p:txBody>
      </p:sp>
      <p:sp>
        <p:nvSpPr>
          <p:cNvPr id="4" name="Номер слайда 3"/>
          <p:cNvSpPr>
            <a:spLocks noGrp="1"/>
          </p:cNvSpPr>
          <p:nvPr>
            <p:ph type="sldNum" sz="quarter" idx="10"/>
          </p:nvPr>
        </p:nvSpPr>
        <p:spPr/>
        <p:txBody>
          <a:bodyPr/>
          <a:lstStyle/>
          <a:p>
            <a:fld id="{D3CC1E66-7463-4C75-ABA5-7444326132EE}" type="slidenum">
              <a:rPr lang="ru-RU" smtClean="0"/>
              <a:t>6</a:t>
            </a:fld>
            <a:endParaRPr lang="ru-RU"/>
          </a:p>
        </p:txBody>
      </p:sp>
    </p:spTree>
    <p:extLst>
      <p:ext uri="{BB962C8B-B14F-4D97-AF65-F5344CB8AC3E}">
        <p14:creationId xmlns:p14="http://schemas.microsoft.com/office/powerpoint/2010/main" val="225260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smtClean="0">
                <a:solidFill>
                  <a:schemeClr val="tx1"/>
                </a:solidFill>
                <a:effectLst/>
                <a:latin typeface="+mn-lt"/>
                <a:ea typeface="+mn-ea"/>
                <a:cs typeface="+mn-cs"/>
              </a:rPr>
              <a:t>На этом слайде представлены основные этапы освоения</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РЗМ-месторождений и риски необходимые для расчёта экономической оценки эффективности инвестиционного проекта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smtClean="0">
                <a:solidFill>
                  <a:schemeClr val="tx1"/>
                </a:solidFill>
                <a:effectLst/>
                <a:latin typeface="+mn-lt"/>
                <a:ea typeface="+mn-ea"/>
                <a:cs typeface="+mn-cs"/>
              </a:rPr>
              <a:t>Для потенциальных инвесторов все субъективные риски можно классифицировать следующим образом: </a:t>
            </a:r>
            <a:r>
              <a:rPr lang="ru-RU" sz="1200" b="1" kern="1200" dirty="0" smtClean="0">
                <a:solidFill>
                  <a:schemeClr val="tx1"/>
                </a:solidFill>
                <a:effectLst/>
                <a:latin typeface="+mn-lt"/>
                <a:ea typeface="+mn-ea"/>
                <a:cs typeface="+mn-cs"/>
              </a:rPr>
              <a:t>общие</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геологические</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технологические</a:t>
            </a:r>
            <a:r>
              <a:rPr lang="ru-RU" sz="1200" kern="1200" dirty="0" smtClean="0">
                <a:solidFill>
                  <a:schemeClr val="tx1"/>
                </a:solidFill>
                <a:effectLst/>
                <a:latin typeface="+mn-lt"/>
                <a:ea typeface="+mn-ea"/>
                <a:cs typeface="+mn-cs"/>
              </a:rPr>
              <a:t> и </a:t>
            </a:r>
            <a:r>
              <a:rPr lang="ru-RU" sz="1200" b="1" kern="1200" dirty="0" smtClean="0">
                <a:solidFill>
                  <a:schemeClr val="tx1"/>
                </a:solidFill>
                <a:effectLst/>
                <a:latin typeface="+mn-lt"/>
                <a:ea typeface="+mn-ea"/>
                <a:cs typeface="+mn-cs"/>
              </a:rPr>
              <a:t>рыночные риски</a:t>
            </a:r>
            <a:r>
              <a:rPr lang="ru-RU" sz="1200" kern="1200" dirty="0" smtClean="0">
                <a:solidFill>
                  <a:schemeClr val="tx1"/>
                </a:solidFill>
                <a:effectLst/>
                <a:latin typeface="+mn-lt"/>
                <a:ea typeface="+mn-ea"/>
                <a:cs typeface="+mn-cs"/>
              </a:rPr>
              <a:t>. Эти риски влияют на время выполнения каждого этапа проекта, прибыль проекта, объём производства и на успешную реализацию проекта в целом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smtClean="0">
                <a:solidFill>
                  <a:schemeClr val="tx1"/>
                </a:solidFill>
                <a:effectLst/>
                <a:latin typeface="+mn-lt"/>
                <a:ea typeface="+mn-ea"/>
                <a:cs typeface="+mn-cs"/>
              </a:rPr>
              <a:t>Согласно действующим российским методическим рекомендациям, применяются модели дисконтированных денежных потоков с учётом этих рисков. Это традиционный подход.</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Стоит отметить, что в рамках традиционного</a:t>
            </a:r>
            <a:r>
              <a:rPr lang="ru-RU" sz="1200" kern="1200" baseline="0" dirty="0" smtClean="0">
                <a:solidFill>
                  <a:schemeClr val="tx1"/>
                </a:solidFill>
                <a:effectLst/>
                <a:latin typeface="+mn-lt"/>
                <a:ea typeface="+mn-ea"/>
                <a:cs typeface="+mn-cs"/>
              </a:rPr>
              <a:t> подхода, все </a:t>
            </a:r>
            <a:r>
              <a:rPr lang="ru-RU" sz="1200" kern="1200" dirty="0" smtClean="0">
                <a:solidFill>
                  <a:schemeClr val="tx1"/>
                </a:solidFill>
                <a:effectLst/>
                <a:latin typeface="+mn-lt"/>
                <a:ea typeface="+mn-ea"/>
                <a:cs typeface="+mn-cs"/>
              </a:rPr>
              <a:t>риски рассматривается исключительно как негативный фактор. Чем больше риск, тем более высокий уровень доходности требуют инвесторы, поэтому дисконтируют денежные потоки проекта по более высокой ставке, что приводит к ещё большему снижению экономической оценки.</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Во-вторых, формально он не затрагивает такой фактор, как гибкость управления в процессе осуществления проекта.</a:t>
            </a:r>
            <a:endParaRPr lang="ru-RU" dirty="0" smtClean="0"/>
          </a:p>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7</a:t>
            </a:fld>
            <a:endParaRPr lang="ru-RU"/>
          </a:p>
        </p:txBody>
      </p:sp>
    </p:spTree>
    <p:extLst>
      <p:ext uri="{BB962C8B-B14F-4D97-AF65-F5344CB8AC3E}">
        <p14:creationId xmlns:p14="http://schemas.microsoft.com/office/powerpoint/2010/main" val="269966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smtClean="0">
                <a:solidFill>
                  <a:schemeClr val="tx1"/>
                </a:solidFill>
                <a:effectLst/>
                <a:latin typeface="+mn-lt"/>
                <a:ea typeface="+mn-ea"/>
                <a:cs typeface="+mn-cs"/>
              </a:rPr>
              <a:t>Другой подход – метод реальных опционов,</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во-первых, даёт возможность учесть и оценить гибкость управления в процессе осуществления проекта. Во-вторых,</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при опционном подходе риски являются фактором, который увеличивают ценность проекта, так как возрастает вероятность, что проект будет сверхприбыльным.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t>Учитывая вышеперечисленные риски на соответствующих стадиях, в общем случае применение метода реальных опционов даёт инвестору базовый набор решений: инвестировать в проект или отказаться, инвестировать сейчас или перенести начало проекта. Эти инвестиционные решения могут быть представлены в базовом дереве решений.</a:t>
            </a:r>
            <a:endParaRPr lang="ru-R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kern="1200" dirty="0" smtClean="0">
                <a:solidFill>
                  <a:schemeClr val="tx1"/>
                </a:solidFill>
                <a:effectLst/>
                <a:latin typeface="+mn-lt"/>
                <a:ea typeface="+mn-ea"/>
                <a:cs typeface="+mn-cs"/>
              </a:rPr>
              <a:t>В рамках исследования и поставленных условий в</a:t>
            </a:r>
            <a:r>
              <a:rPr lang="ru-RU" sz="1200" kern="1200" baseline="0" dirty="0" smtClean="0">
                <a:solidFill>
                  <a:schemeClr val="tx1"/>
                </a:solidFill>
                <a:effectLst/>
                <a:latin typeface="+mn-lt"/>
                <a:ea typeface="+mn-ea"/>
                <a:cs typeface="+mn-cs"/>
              </a:rPr>
              <a:t> работе рассматривается только часть дерева решений. </a:t>
            </a:r>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8</a:t>
            </a:fld>
            <a:endParaRPr lang="ru-RU"/>
          </a:p>
        </p:txBody>
      </p:sp>
    </p:spTree>
    <p:extLst>
      <p:ext uri="{BB962C8B-B14F-4D97-AF65-F5344CB8AC3E}">
        <p14:creationId xmlns:p14="http://schemas.microsoft.com/office/powerpoint/2010/main" val="282414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Проведённые расчёты на основе базовой имитационной модели показали, что срок окупаемости проекта составит 7 лет при условии, что</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реализация проекта будет начата в 2018 году,</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будет соблюдаться график добычи с последующим выходом на проектную мощность 100 тыс. тонн в год к 2024 г.,</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будут соблюдены условия обогащения руды и извлечения ценных компонентов.</a:t>
            </a:r>
          </a:p>
          <a:p>
            <a:r>
              <a:rPr lang="ru-RU" sz="1200" kern="1200" dirty="0" smtClean="0">
                <a:solidFill>
                  <a:schemeClr val="tx1"/>
                </a:solidFill>
                <a:effectLst/>
                <a:latin typeface="+mn-lt"/>
                <a:ea typeface="+mn-ea"/>
                <a:cs typeface="+mn-cs"/>
              </a:rPr>
              <a:t>Высокий уровень внутренней нормы доходности в данном случае свидетельствует о значительном потенциале инвестиционного проекта.</a:t>
            </a:r>
          </a:p>
          <a:p>
            <a:endParaRPr lang="ru-RU" dirty="0"/>
          </a:p>
        </p:txBody>
      </p:sp>
      <p:sp>
        <p:nvSpPr>
          <p:cNvPr id="4" name="Номер слайда 3"/>
          <p:cNvSpPr>
            <a:spLocks noGrp="1"/>
          </p:cNvSpPr>
          <p:nvPr>
            <p:ph type="sldNum" sz="quarter" idx="10"/>
          </p:nvPr>
        </p:nvSpPr>
        <p:spPr/>
        <p:txBody>
          <a:bodyPr/>
          <a:lstStyle/>
          <a:p>
            <a:fld id="{D3CC1E66-7463-4C75-ABA5-7444326132EE}" type="slidenum">
              <a:rPr lang="ru-RU" smtClean="0"/>
              <a:t>9</a:t>
            </a:fld>
            <a:endParaRPr lang="ru-RU"/>
          </a:p>
        </p:txBody>
      </p:sp>
    </p:spTree>
    <p:extLst>
      <p:ext uri="{BB962C8B-B14F-4D97-AF65-F5344CB8AC3E}">
        <p14:creationId xmlns:p14="http://schemas.microsoft.com/office/powerpoint/2010/main" val="137447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75F2E44-95F5-4753-8AF0-AE5F8851949A}" type="datetime1">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8D7ED-4069-4D16-8BB6-1368C36B166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77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12962A-5317-432A-8BE6-5D01E31FD599}" type="datetime1">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404337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A46DA08-E489-4A6A-9EE2-AAC5825B5D20}" type="datetime1">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402440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F5A029-E778-4F12-8E5B-418D9B73C52C}" type="datetime1">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233009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42EBAA-E54D-4335-8708-F70749AD10BF}" type="datetime1">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8D7ED-4069-4D16-8BB6-1368C36B166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77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5D0A28-FF42-4601-96B4-F251A1A03578}" type="datetime1">
              <a:rPr lang="ru-RU" smtClean="0"/>
              <a:t>26.12.2020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421713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B14B98E-3FE7-4183-9089-5F11160F2770}" type="datetime1">
              <a:rPr lang="ru-RU" smtClean="0"/>
              <a:t>26.12.2020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384357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E27478-2B36-41C4-ACD4-F0ADE98B2C88}" type="datetime1">
              <a:rPr lang="ru-RU" smtClean="0"/>
              <a:t>26.12.2020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73616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C24FA5-12F8-41CC-967C-AF8E6D42F940}" type="datetime1">
              <a:rPr lang="ru-RU" smtClean="0"/>
              <a:t>26.12.2020</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334368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B4E85A8-B871-4D73-A9CC-06C2EF76192B}" type="datetime1">
              <a:rPr lang="ru-RU" smtClean="0"/>
              <a:t>26.12.2020</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F8D7ED-4069-4D16-8BB6-1368C36B1661}" type="slidenum">
              <a:rPr lang="ru-RU" smtClean="0"/>
              <a:t>‹#›</a:t>
            </a:fld>
            <a:endParaRPr lang="ru-RU"/>
          </a:p>
        </p:txBody>
      </p:sp>
    </p:spTree>
    <p:extLst>
      <p:ext uri="{BB962C8B-B14F-4D97-AF65-F5344CB8AC3E}">
        <p14:creationId xmlns:p14="http://schemas.microsoft.com/office/powerpoint/2010/main" val="218018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3B7958-CF1C-462E-A866-8B152C42A180}" type="datetime1">
              <a:rPr lang="ru-RU" smtClean="0"/>
              <a:t>26.12.2020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8D7ED-4069-4D16-8BB6-1368C36B1661}" type="slidenum">
              <a:rPr lang="ru-RU" smtClean="0"/>
              <a:t>‹#›</a:t>
            </a:fld>
            <a:endParaRPr lang="ru-RU"/>
          </a:p>
        </p:txBody>
      </p:sp>
    </p:spTree>
    <p:extLst>
      <p:ext uri="{BB962C8B-B14F-4D97-AF65-F5344CB8AC3E}">
        <p14:creationId xmlns:p14="http://schemas.microsoft.com/office/powerpoint/2010/main" val="192030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D58D62E-CB52-44F0-BDE7-1152B2C7378A}" type="datetime1">
              <a:rPr lang="ru-RU" smtClean="0"/>
              <a:t>26.12.2020</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F8D7ED-4069-4D16-8BB6-1368C36B1661}"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70321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8340" y="1833465"/>
            <a:ext cx="9755319" cy="1443789"/>
          </a:xfrm>
        </p:spPr>
        <p:txBody>
          <a:bodyPr>
            <a:noAutofit/>
          </a:bodyPr>
          <a:lstStyle/>
          <a:p>
            <a:pPr algn="ctr"/>
            <a:r>
              <a:rPr lang="ru-RU" sz="3200" b="1" dirty="0">
                <a:latin typeface="Times New Roman" panose="02020603050405020304" pitchFamily="18" charset="0"/>
                <a:cs typeface="Times New Roman" panose="02020603050405020304" pitchFamily="18" charset="0"/>
              </a:rPr>
              <a:t>ПОДХОДЫ К ЭКОНОМИЧЕСКОЙ ОЦЕНКЕ НОВЫХ ПРОЕКТОВ ПО ОСВОЕНИЮ РЕСУРСОВ РЕДКОЗЕМЕЛЬНОГО СЫРЬЯ В РОССИИ</a:t>
            </a:r>
          </a:p>
        </p:txBody>
      </p:sp>
      <p:sp>
        <p:nvSpPr>
          <p:cNvPr id="3" name="Подзаголовок 2"/>
          <p:cNvSpPr>
            <a:spLocks noGrp="1"/>
          </p:cNvSpPr>
          <p:nvPr>
            <p:ph type="subTitle" idx="1"/>
          </p:nvPr>
        </p:nvSpPr>
        <p:spPr>
          <a:xfrm>
            <a:off x="1405224" y="411499"/>
            <a:ext cx="9356558" cy="925848"/>
          </a:xfrm>
        </p:spPr>
        <p:txBody>
          <a:bodyPr>
            <a:normAutofit/>
          </a:bodyPr>
          <a:lstStyle/>
          <a:p>
            <a:pPr algn="ctr"/>
            <a:r>
              <a:rPr lang="ru-RU" sz="2000" cap="none" dirty="0" smtClean="0">
                <a:solidFill>
                  <a:schemeClr val="tx1"/>
                </a:solidFill>
                <a:latin typeface="Times New Roman" panose="02020603050405020304" pitchFamily="18" charset="0"/>
                <a:cs typeface="Times New Roman" panose="02020603050405020304" pitchFamily="18" charset="0"/>
              </a:rPr>
              <a:t>Федеральное государственное бюджетное учреждение науки институт экономики и организации промышленного производства сибирского отделения российской академии наук</a:t>
            </a:r>
            <a:endParaRPr lang="ru-RU" sz="2000" cap="none" dirty="0">
              <a:solidFill>
                <a:schemeClr val="tx1"/>
              </a:solidFill>
              <a:latin typeface="Times New Roman" panose="02020603050405020304" pitchFamily="18" charset="0"/>
              <a:cs typeface="Times New Roman" panose="02020603050405020304" pitchFamily="18" charset="0"/>
            </a:endParaRPr>
          </a:p>
        </p:txBody>
      </p:sp>
      <p:sp>
        <p:nvSpPr>
          <p:cNvPr id="6" name="Подзаголовок 2"/>
          <p:cNvSpPr txBox="1">
            <a:spLocks/>
          </p:cNvSpPr>
          <p:nvPr/>
        </p:nvSpPr>
        <p:spPr>
          <a:xfrm>
            <a:off x="4363844" y="5234220"/>
            <a:ext cx="3464311" cy="4597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2200" dirty="0" smtClean="0">
                <a:latin typeface="Times New Roman" panose="02020603050405020304" pitchFamily="18" charset="0"/>
                <a:cs typeface="Times New Roman" panose="02020603050405020304" pitchFamily="18" charset="0"/>
              </a:rPr>
              <a:t>Научный руководитель</a:t>
            </a:r>
            <a:endParaRPr lang="ru-RU" sz="2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08612" y="6415867"/>
            <a:ext cx="2184572" cy="369332"/>
          </a:xfrm>
          <a:prstGeom prst="rect">
            <a:avLst/>
          </a:prstGeom>
        </p:spPr>
        <p:txBody>
          <a:bodyPr wrap="none">
            <a:spAutoFit/>
          </a:bodyPr>
          <a:lstStyle/>
          <a:p>
            <a:r>
              <a:rPr lang="ru-RU" dirty="0" smtClean="0">
                <a:solidFill>
                  <a:schemeClr val="bg1"/>
                </a:solidFill>
                <a:latin typeface="Times New Roman" panose="02020603050405020304" pitchFamily="18" charset="0"/>
                <a:cs typeface="Times New Roman" panose="02020603050405020304" pitchFamily="18" charset="0"/>
              </a:rPr>
              <a:t>Новосибирск </a:t>
            </a:r>
            <a:r>
              <a:rPr lang="ru-RU" dirty="0">
                <a:solidFill>
                  <a:schemeClr val="bg1"/>
                </a:solidFill>
                <a:latin typeface="Calibri" panose="020F0502020204030204" pitchFamily="34" charset="0"/>
                <a:cs typeface="Calibri" panose="020F0502020204030204" pitchFamily="34" charset="0"/>
              </a:rPr>
              <a:t>–</a:t>
            </a:r>
            <a:r>
              <a:rPr lang="ru-RU" dirty="0" smtClean="0">
                <a:solidFill>
                  <a:schemeClr val="bg1"/>
                </a:solidFill>
                <a:latin typeface="Times New Roman" panose="02020603050405020304" pitchFamily="18" charset="0"/>
                <a:cs typeface="Times New Roman" panose="02020603050405020304" pitchFamily="18" charset="0"/>
              </a:rPr>
              <a:t> 2020</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123184" y="3577462"/>
            <a:ext cx="3945632" cy="461665"/>
          </a:xfrm>
          <a:prstGeom prst="rect">
            <a:avLst/>
          </a:prstGeom>
        </p:spPr>
        <p:txBody>
          <a:bodyPr wrap="none">
            <a:spAutoFit/>
          </a:bodyPr>
          <a:lstStyle/>
          <a:p>
            <a:pPr algn="ctr"/>
            <a:r>
              <a:rPr lang="ru-RU" sz="2400" dirty="0">
                <a:latin typeface="Times New Roman" panose="02020603050405020304" pitchFamily="18" charset="0"/>
                <a:cs typeface="Times New Roman" panose="02020603050405020304" pitchFamily="18" charset="0"/>
              </a:rPr>
              <a:t>Яценко Виктор Анатольевич</a:t>
            </a:r>
          </a:p>
        </p:txBody>
      </p:sp>
      <p:sp>
        <p:nvSpPr>
          <p:cNvPr id="7" name="Прямоугольник 6"/>
          <p:cNvSpPr/>
          <p:nvPr/>
        </p:nvSpPr>
        <p:spPr>
          <a:xfrm>
            <a:off x="3205401" y="5620038"/>
            <a:ext cx="5781198" cy="430887"/>
          </a:xfrm>
          <a:prstGeom prst="rect">
            <a:avLst/>
          </a:prstGeom>
        </p:spPr>
        <p:txBody>
          <a:bodyPr wrap="none">
            <a:spAutoFit/>
          </a:bodyPr>
          <a:lstStyle/>
          <a:p>
            <a:pPr algn="ctr"/>
            <a:r>
              <a:rPr lang="ru-RU" sz="2200" dirty="0" smtClean="0">
                <a:latin typeface="Times New Roman" panose="02020603050405020304" pitchFamily="18" charset="0"/>
                <a:cs typeface="Times New Roman" panose="02020603050405020304" pitchFamily="18" charset="0"/>
              </a:rPr>
              <a:t>Академик РАН</a:t>
            </a:r>
            <a:r>
              <a:rPr lang="ru-RU" sz="2200" dirty="0">
                <a:latin typeface="Times New Roman" panose="02020603050405020304" pitchFamily="18" charset="0"/>
                <a:cs typeface="Times New Roman" panose="02020603050405020304" pitchFamily="18" charset="0"/>
              </a:rPr>
              <a:t>, д.э.н., профессор В.А. Крюков</a:t>
            </a:r>
          </a:p>
        </p:txBody>
      </p:sp>
      <p:sp>
        <p:nvSpPr>
          <p:cNvPr id="10" name="Прямоугольник 9"/>
          <p:cNvSpPr/>
          <p:nvPr/>
        </p:nvSpPr>
        <p:spPr>
          <a:xfrm>
            <a:off x="1567649" y="4373291"/>
            <a:ext cx="9031705" cy="646331"/>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Специальность:	08.00.05 </a:t>
            </a:r>
            <a:r>
              <a:rPr lang="ru-RU" dirty="0">
                <a:latin typeface="Times New Roman" panose="02020603050405020304" pitchFamily="18" charset="0"/>
                <a:cs typeface="Times New Roman" panose="02020603050405020304" pitchFamily="18" charset="0"/>
              </a:rPr>
              <a:t>– Экономика и управление народным хозяйством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экономика, организация и управление предприятиями, отраслями, комплексами – промышленность)</a:t>
            </a:r>
          </a:p>
        </p:txBody>
      </p:sp>
    </p:spTree>
    <p:extLst>
      <p:ext uri="{BB962C8B-B14F-4D97-AF65-F5344CB8AC3E}">
        <p14:creationId xmlns:p14="http://schemas.microsoft.com/office/powerpoint/2010/main" val="1865872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10</a:t>
            </a:fld>
            <a:endParaRPr lang="ru-RU" sz="1800" dirty="0"/>
          </a:p>
        </p:txBody>
      </p:sp>
      <p:sp>
        <p:nvSpPr>
          <p:cNvPr id="3" name="Заголовок 1"/>
          <p:cNvSpPr txBox="1">
            <a:spLocks/>
          </p:cNvSpPr>
          <p:nvPr/>
        </p:nvSpPr>
        <p:spPr>
          <a:xfrm>
            <a:off x="481012" y="175512"/>
            <a:ext cx="11229976" cy="599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latin typeface="Times New Roman" panose="02020603050405020304" pitchFamily="18" charset="0"/>
                <a:cs typeface="Times New Roman" panose="02020603050405020304" pitchFamily="18" charset="0"/>
              </a:rPr>
              <a:t>Для сравнения традиционного </a:t>
            </a:r>
            <a:r>
              <a:rPr lang="ru-RU" sz="1800" b="1" dirty="0" smtClean="0">
                <a:latin typeface="Times New Roman" panose="02020603050405020304" pitchFamily="18" charset="0"/>
                <a:cs typeface="Times New Roman" panose="02020603050405020304" pitchFamily="18" charset="0"/>
              </a:rPr>
              <a:t>и опционного подходов </a:t>
            </a:r>
            <a:r>
              <a:rPr lang="ru-RU" sz="1800" b="1" dirty="0">
                <a:latin typeface="Times New Roman" panose="02020603050405020304" pitchFamily="18" charset="0"/>
                <a:cs typeface="Times New Roman" panose="02020603050405020304" pitchFamily="18" charset="0"/>
              </a:rPr>
              <a:t>предположим, что в течение реализации проекта у компании «ТриАрк Майнинг» есть три возможности (сценария):</a:t>
            </a:r>
          </a:p>
        </p:txBody>
      </p:sp>
      <p:sp>
        <p:nvSpPr>
          <p:cNvPr id="4" name="Прямоугольник 3"/>
          <p:cNvSpPr/>
          <p:nvPr/>
        </p:nvSpPr>
        <p:spPr>
          <a:xfrm>
            <a:off x="285750" y="1277258"/>
            <a:ext cx="11572875" cy="4154984"/>
          </a:xfrm>
          <a:prstGeom prst="rect">
            <a:avLst/>
          </a:prstGeom>
        </p:spPr>
        <p:txBody>
          <a:bodyPr wrap="square">
            <a:spAutoFit/>
          </a:bodyPr>
          <a:lstStyle/>
          <a:p>
            <a:pPr marL="342900" lvl="0" indent="-342900" algn="just">
              <a:spcAft>
                <a:spcPts val="0"/>
              </a:spcAft>
              <a:buFont typeface="+mj-lt"/>
              <a:buAutoNum type="arabicParenR"/>
            </a:pPr>
            <a:r>
              <a:rPr lang="ru-RU" sz="2200" dirty="0">
                <a:latin typeface="Times New Roman" panose="02020603050405020304" pitchFamily="18" charset="0"/>
                <a:ea typeface="Calibri" panose="020F0502020204030204" pitchFamily="34" charset="0"/>
                <a:cs typeface="Times New Roman" panose="02020603050405020304" pitchFamily="18" charset="0"/>
              </a:rPr>
              <a:t>в базовом случае у компании нет права остановить добычу и эксплуатацию участка Буранный месторождения Томтор пока действует лицензия до 2034 года;</a:t>
            </a:r>
          </a:p>
          <a:p>
            <a:pPr marL="342900" lvl="0" indent="-342900" algn="just">
              <a:spcAft>
                <a:spcPts val="0"/>
              </a:spcAft>
              <a:buFont typeface="+mj-lt"/>
              <a:buAutoNum type="arabicParenR"/>
            </a:pPr>
            <a:r>
              <a:rPr lang="ru-RU" sz="2200" dirty="0">
                <a:latin typeface="Times New Roman" panose="02020603050405020304" pitchFamily="18" charset="0"/>
                <a:ea typeface="Calibri" panose="020F0502020204030204" pitchFamily="34" charset="0"/>
                <a:cs typeface="Times New Roman" panose="02020603050405020304" pitchFamily="18" charset="0"/>
              </a:rPr>
              <a:t>во втором случае у компании есть право остановить добычу и эксплуатацию участка Буранный месторождения Томтор, когда дисконтированные денежные потоки становятся отрицательные;</a:t>
            </a:r>
          </a:p>
          <a:p>
            <a:pPr marL="342900" lvl="0" indent="-342900" algn="just">
              <a:spcAft>
                <a:spcPts val="0"/>
              </a:spcAft>
              <a:buFont typeface="+mj-lt"/>
              <a:buAutoNum type="arabicParenR"/>
            </a:pPr>
            <a:r>
              <a:rPr lang="ru-RU" sz="2200" dirty="0">
                <a:latin typeface="Times New Roman" panose="02020603050405020304" pitchFamily="18" charset="0"/>
                <a:ea typeface="Calibri" panose="020F0502020204030204" pitchFamily="34" charset="0"/>
                <a:cs typeface="Times New Roman" panose="02020603050405020304" pitchFamily="18" charset="0"/>
              </a:rPr>
              <a:t>и третий случай – у компании есть право остановить добычу и эксплуатацию участка Буранный месторождения Томтор, когда дисконтированные денежные потоки становятся отрицательные, но это потребует дополнительных финансовых средств в размере 30% от начальных капитальных затрат. В работе принимается такой высокий показатель в связи с расходами на поддержку окружающей среды, экологическую проверку после остановки добычи и консервации участка, поскольку редкоземельные руды содержат радиоактивные уран и торий.</a:t>
            </a:r>
          </a:p>
        </p:txBody>
      </p:sp>
    </p:spTree>
    <p:extLst>
      <p:ext uri="{BB962C8B-B14F-4D97-AF65-F5344CB8AC3E}">
        <p14:creationId xmlns:p14="http://schemas.microsoft.com/office/powerpoint/2010/main" val="162362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11</a:t>
            </a:fld>
            <a:endParaRPr lang="ru-RU" sz="1800" dirty="0"/>
          </a:p>
        </p:txBody>
      </p:sp>
      <p:sp>
        <p:nvSpPr>
          <p:cNvPr id="3" name="TextBox 2"/>
          <p:cNvSpPr txBox="1"/>
          <p:nvPr/>
        </p:nvSpPr>
        <p:spPr>
          <a:xfrm>
            <a:off x="348343" y="98104"/>
            <a:ext cx="11495313" cy="707886"/>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Метод реальных </a:t>
            </a:r>
            <a:r>
              <a:rPr lang="ru-RU" sz="2000" b="1" dirty="0">
                <a:latin typeface="Times New Roman" panose="02020603050405020304" pitchFamily="18" charset="0"/>
                <a:cs typeface="Times New Roman" panose="02020603050405020304" pitchFamily="18" charset="0"/>
              </a:rPr>
              <a:t>опционов на базе </a:t>
            </a:r>
            <a:r>
              <a:rPr lang="ru-RU" sz="2000" b="1" dirty="0" smtClean="0">
                <a:latin typeface="Times New Roman" panose="02020603050405020304" pitchFamily="18" charset="0"/>
                <a:cs typeface="Times New Roman" panose="02020603050405020304" pitchFamily="18" charset="0"/>
              </a:rPr>
              <a:t>биномиальной модели </a:t>
            </a:r>
            <a:r>
              <a:rPr lang="ru-RU" sz="2000" b="1" dirty="0">
                <a:latin typeface="Times New Roman" panose="02020603050405020304" pitchFamily="18" charset="0"/>
                <a:cs typeface="Times New Roman" panose="02020603050405020304" pitchFamily="18" charset="0"/>
              </a:rPr>
              <a:t>с ежегодным дискретным изменением цены Кокса-Росса-Рубинштейна</a:t>
            </a:r>
          </a:p>
        </p:txBody>
      </p:sp>
      <p:sp>
        <p:nvSpPr>
          <p:cNvPr id="5" name="Прямоугольник 4"/>
          <p:cNvSpPr/>
          <p:nvPr/>
        </p:nvSpPr>
        <p:spPr>
          <a:xfrm>
            <a:off x="145145" y="837537"/>
            <a:ext cx="11916556" cy="646331"/>
          </a:xfrm>
          <a:prstGeom prst="rect">
            <a:avLst/>
          </a:prstGeom>
        </p:spPr>
        <p:txBody>
          <a:bodyPr wrap="square">
            <a:spAutoFit/>
          </a:bodyPr>
          <a:lstStyle/>
          <a:p>
            <a:pPr algn="just"/>
            <a:r>
              <a:rPr lang="ru-RU" dirty="0" smtClean="0">
                <a:latin typeface="Times New Roman" panose="02020603050405020304" pitchFamily="18" charset="0"/>
                <a:ea typeface="Calibri" panose="020F0502020204030204" pitchFamily="34" charset="0"/>
              </a:rPr>
              <a:t>«Общая </a:t>
            </a:r>
            <a:r>
              <a:rPr lang="ru-RU" dirty="0">
                <a:latin typeface="Times New Roman" panose="02020603050405020304" pitchFamily="18" charset="0"/>
                <a:ea typeface="Calibri" panose="020F0502020204030204" pitchFamily="34" charset="0"/>
              </a:rPr>
              <a:t>цена оксидов редкоземельных металлов</a:t>
            </a:r>
            <a:r>
              <a:rPr lang="ru-RU" dirty="0" smtClean="0">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получаемых из 1 тонны томторской </a:t>
            </a:r>
            <a:r>
              <a:rPr lang="ru-RU" dirty="0" smtClean="0">
                <a:latin typeface="Times New Roman" panose="02020603050405020304" pitchFamily="18" charset="0"/>
                <a:ea typeface="Calibri" panose="020F0502020204030204" pitchFamily="34" charset="0"/>
              </a:rPr>
              <a:t>руды, вычисляется </a:t>
            </a:r>
            <a:r>
              <a:rPr lang="ru-RU" dirty="0">
                <a:latin typeface="Times New Roman" panose="02020603050405020304" pitchFamily="18" charset="0"/>
                <a:ea typeface="Calibri" panose="020F0502020204030204" pitchFamily="34" charset="0"/>
              </a:rPr>
              <a:t>следующим образом:</a:t>
            </a:r>
            <a:endParaRPr lang="ru-RU" dirty="0"/>
          </a:p>
        </p:txBody>
      </p:sp>
      <mc:AlternateContent xmlns:mc="http://schemas.openxmlformats.org/markup-compatibility/2006" xmlns:a14="http://schemas.microsoft.com/office/drawing/2010/main">
        <mc:Choice Requires="a14">
          <p:sp>
            <p:nvSpPr>
              <p:cNvPr id="6" name="Прямоугольник 5"/>
              <p:cNvSpPr/>
              <p:nvPr/>
            </p:nvSpPr>
            <p:spPr>
              <a:xfrm>
                <a:off x="5181117" y="1483868"/>
                <a:ext cx="1685654"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a:rPr lang="ru-RU" i="1">
                              <a:latin typeface="Cambria Math" panose="02040503050406030204" pitchFamily="18" charset="0"/>
                            </a:rPr>
                            <m:t>𝑃</m:t>
                          </m:r>
                        </m:e>
                        <m:sub>
                          <m:r>
                            <a:rPr lang="ru-RU" i="1">
                              <a:latin typeface="Cambria Math" panose="02040503050406030204" pitchFamily="18" charset="0"/>
                            </a:rPr>
                            <m:t>𝑡</m:t>
                          </m:r>
                        </m:sub>
                        <m:sup>
                          <m:r>
                            <a:rPr lang="ru-RU" i="1">
                              <a:latin typeface="Cambria Math" panose="02040503050406030204" pitchFamily="18" charset="0"/>
                            </a:rPr>
                            <m:t>𝐼</m:t>
                          </m:r>
                        </m:sup>
                      </m:sSubSup>
                      <m:r>
                        <a:rPr lang="ru-RU" i="0">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0">
                              <a:latin typeface="Cambria Math" panose="02040503050406030204" pitchFamily="18" charset="0"/>
                            </a:rPr>
                            <m:t>16</m:t>
                          </m:r>
                        </m:sup>
                        <m:e>
                          <m:sSubSup>
                            <m:sSubSupPr>
                              <m:ctrlPr>
                                <a:rPr lang="ru-RU" i="1">
                                  <a:latin typeface="Cambria Math" panose="02040503050406030204" pitchFamily="18" charset="0"/>
                                </a:rPr>
                              </m:ctrlPr>
                            </m:sSubSupPr>
                            <m:e>
                              <m:r>
                                <a:rPr lang="ru-RU" i="1">
                                  <a:latin typeface="Cambria Math" panose="02040503050406030204" pitchFamily="18" charset="0"/>
                                </a:rPr>
                                <m:t>𝑝</m:t>
                              </m:r>
                            </m:e>
                            <m:sub>
                              <m:r>
                                <a:rPr lang="ru-RU" i="1">
                                  <a:latin typeface="Cambria Math" panose="02040503050406030204" pitchFamily="18" charset="0"/>
                                </a:rPr>
                                <m:t>𝑡</m:t>
                              </m:r>
                            </m:sub>
                            <m:sup>
                              <m:r>
                                <a:rPr lang="ru-RU" i="1">
                                  <a:latin typeface="Cambria Math" panose="02040503050406030204" pitchFamily="18" charset="0"/>
                                </a:rPr>
                                <m:t>𝑖</m:t>
                              </m:r>
                            </m:sup>
                          </m:sSubSup>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𝑖</m:t>
                              </m:r>
                            </m:sub>
                          </m:sSub>
                        </m:e>
                      </m:nary>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181117" y="1483868"/>
                <a:ext cx="1685654" cy="871136"/>
              </a:xfrm>
              <a:prstGeom prst="rect">
                <a:avLst/>
              </a:prstGeom>
              <a:blipFill>
                <a:blip r:embed="rId3"/>
                <a:stretch>
                  <a:fillRect/>
                </a:stretch>
              </a:blipFill>
            </p:spPr>
            <p:txBody>
              <a:bodyPr/>
              <a:lstStyle/>
              <a:p>
                <a:r>
                  <a:rPr lang="ru-RU">
                    <a:noFill/>
                  </a:rPr>
                  <a:t> </a:t>
                </a:r>
              </a:p>
            </p:txBody>
          </p:sp>
        </mc:Fallback>
      </mc:AlternateContent>
      <p:pic>
        <p:nvPicPr>
          <p:cNvPr id="9" name="Рисунок 8"/>
          <p:cNvPicPr/>
          <p:nvPr/>
        </p:nvPicPr>
        <p:blipFill>
          <a:blip r:embed="rId4">
            <a:extLst>
              <a:ext uri="{28A0092B-C50C-407E-A947-70E740481C1C}">
                <a14:useLocalDpi xmlns:a14="http://schemas.microsoft.com/office/drawing/2010/main" val="0"/>
              </a:ext>
            </a:extLst>
          </a:blip>
          <a:stretch>
            <a:fillRect/>
          </a:stretch>
        </p:blipFill>
        <p:spPr>
          <a:xfrm>
            <a:off x="6096001" y="2794224"/>
            <a:ext cx="5965700" cy="3232150"/>
          </a:xfrm>
          <a:prstGeom prst="rect">
            <a:avLst/>
          </a:prstGeom>
        </p:spPr>
      </p:pic>
      <p:pic>
        <p:nvPicPr>
          <p:cNvPr id="8" name="Рисунок 7" descr="1"/>
          <p:cNvPicPr/>
          <p:nvPr/>
        </p:nvPicPr>
        <p:blipFill>
          <a:blip r:embed="rId5">
            <a:extLst>
              <a:ext uri="{28A0092B-C50C-407E-A947-70E740481C1C}">
                <a14:useLocalDpi xmlns:a14="http://schemas.microsoft.com/office/drawing/2010/main" val="0"/>
              </a:ext>
            </a:extLst>
          </a:blip>
          <a:srcRect l="819" t="18626" r="964" b="2272"/>
          <a:stretch>
            <a:fillRect/>
          </a:stretch>
        </p:blipFill>
        <p:spPr bwMode="auto">
          <a:xfrm>
            <a:off x="82551" y="3911616"/>
            <a:ext cx="6013450" cy="1746250"/>
          </a:xfrm>
          <a:prstGeom prst="rect">
            <a:avLst/>
          </a:prstGeom>
          <a:noFill/>
          <a:ln>
            <a:noFill/>
          </a:ln>
        </p:spPr>
      </p:pic>
      <mc:AlternateContent xmlns:mc="http://schemas.openxmlformats.org/markup-compatibility/2006" xmlns:a14="http://schemas.microsoft.com/office/drawing/2010/main">
        <mc:Choice Requires="a14">
          <p:sp>
            <p:nvSpPr>
              <p:cNvPr id="7" name="Прямоугольник 6"/>
              <p:cNvSpPr/>
              <p:nvPr/>
            </p:nvSpPr>
            <p:spPr>
              <a:xfrm>
                <a:off x="248285" y="2658311"/>
                <a:ext cx="5421085" cy="923330"/>
              </a:xfrm>
              <a:prstGeom prst="rect">
                <a:avLst/>
              </a:prstGeom>
            </p:spPr>
            <p:txBody>
              <a:bodyPr wrap="square">
                <a:spAutoFit/>
              </a:bodyPr>
              <a:lstStyle/>
              <a:p>
                <a:pPr algn="just"/>
                <a:r>
                  <a:rPr lang="ru-RU" dirty="0">
                    <a:latin typeface="Times New Roman" panose="02020603050405020304" pitchFamily="18" charset="0"/>
                    <a:ea typeface="Times New Roman" panose="02020603050405020304" pitchFamily="18" charset="0"/>
                  </a:rPr>
                  <a:t>где </a:t>
                </a:r>
                <a14:m>
                  <m:oMath xmlns:m="http://schemas.openxmlformats.org/officeDocument/2006/math">
                    <m:sSub>
                      <m:sSubPr>
                        <m:ctrlPr>
                          <a:rPr lang="ru-RU" i="1">
                            <a:effectLst/>
                            <a:latin typeface="Cambria Math" panose="02040503050406030204" pitchFamily="18" charset="0"/>
                          </a:rPr>
                        </m:ctrlPr>
                      </m:sSubPr>
                      <m:e>
                        <m:r>
                          <a:rPr lang="ru-RU" i="1">
                            <a:latin typeface="Cambria Math" panose="02040503050406030204" pitchFamily="18" charset="0"/>
                            <a:ea typeface="Calibri" panose="020F0502020204030204" pitchFamily="34" charset="0"/>
                            <a:cs typeface="Times New Roman" panose="02020603050405020304" pitchFamily="18" charset="0"/>
                          </a:rPr>
                          <m:t>𝜃</m:t>
                        </m:r>
                      </m:e>
                      <m:sub>
                        <m:r>
                          <a:rPr lang="ru-RU" i="1">
                            <a:latin typeface="Cambria Math" panose="02040503050406030204" pitchFamily="18" charset="0"/>
                            <a:ea typeface="Calibri" panose="020F0502020204030204" pitchFamily="34" charset="0"/>
                            <a:cs typeface="Times New Roman" panose="02020603050405020304" pitchFamily="18" charset="0"/>
                          </a:rPr>
                          <m:t>𝑖</m:t>
                        </m:r>
                      </m:sub>
                    </m:sSub>
                    <m:r>
                      <a:rPr lang="ru-RU" i="1">
                        <a:latin typeface="Cambria Math" panose="02040503050406030204" pitchFamily="18" charset="0"/>
                        <a:ea typeface="Calibri" panose="020F0502020204030204" pitchFamily="34" charset="0"/>
                        <a:cs typeface="Times New Roman" panose="02020603050405020304" pitchFamily="18" charset="0"/>
                      </a:rPr>
                      <m:t> </m:t>
                    </m:r>
                  </m:oMath>
                </a14:m>
                <a:r>
                  <a:rPr lang="ru-RU" dirty="0">
                    <a:latin typeface="Times New Roman" panose="02020603050405020304" pitchFamily="18" charset="0"/>
                    <a:ea typeface="Times New Roman" panose="02020603050405020304" pitchFamily="18" charset="0"/>
                  </a:rPr>
                  <a:t>– коэффициент выхода </a:t>
                </a:r>
                <a:r>
                  <a:rPr lang="en-US" i="1" dirty="0" err="1">
                    <a:latin typeface="Times New Roman" panose="02020603050405020304" pitchFamily="18" charset="0"/>
                    <a:ea typeface="Times New Roman" panose="02020603050405020304" pitchFamily="18" charset="0"/>
                  </a:rPr>
                  <a:t>i</a:t>
                </a:r>
                <a:r>
                  <a:rPr lang="ru-RU" dirty="0">
                    <a:latin typeface="Times New Roman" panose="02020603050405020304" pitchFamily="18" charset="0"/>
                    <a:ea typeface="Times New Roman" panose="02020603050405020304" pitchFamily="18" charset="0"/>
                  </a:rPr>
                  <a:t>-ого продукта РЗМ из томторской </a:t>
                </a:r>
                <a:r>
                  <a:rPr lang="ru-RU" dirty="0" smtClean="0">
                    <a:latin typeface="Times New Roman" panose="02020603050405020304" pitchFamily="18" charset="0"/>
                    <a:ea typeface="Times New Roman" panose="02020603050405020304" pitchFamily="18" charset="0"/>
                  </a:rPr>
                  <a:t>руды </a:t>
                </a:r>
                <a:r>
                  <a:rPr lang="ru-RU" dirty="0">
                    <a:latin typeface="Times New Roman" panose="02020603050405020304" pitchFamily="18" charset="0"/>
                    <a:ea typeface="Times New Roman" panose="02020603050405020304" pitchFamily="18" charset="0"/>
                  </a:rPr>
                  <a:t>на основе </a:t>
                </a:r>
                <a:r>
                  <a:rPr lang="ru-RU" dirty="0" smtClean="0">
                    <a:latin typeface="Times New Roman" panose="02020603050405020304" pitchFamily="18" charset="0"/>
                    <a:ea typeface="Times New Roman" panose="02020603050405020304" pitchFamily="18" charset="0"/>
                  </a:rPr>
                  <a:t>технологии, </a:t>
                </a:r>
                <a:r>
                  <a:rPr lang="ru-RU" dirty="0">
                    <a:latin typeface="Times New Roman" panose="02020603050405020304" pitchFamily="18" charset="0"/>
                    <a:ea typeface="Times New Roman" panose="02020603050405020304" pitchFamily="18" charset="0"/>
                  </a:rPr>
                  <a:t>разработанной ИХХТ СО </a:t>
                </a:r>
                <a:r>
                  <a:rPr lang="ru-RU" dirty="0" smtClean="0">
                    <a:latin typeface="Times New Roman" panose="02020603050405020304" pitchFamily="18" charset="0"/>
                    <a:ea typeface="Times New Roman" panose="02020603050405020304" pitchFamily="18" charset="0"/>
                  </a:rPr>
                  <a:t>РАН.</a:t>
                </a:r>
                <a:endParaRPr lang="ru-RU"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48285" y="2658311"/>
                <a:ext cx="5421085" cy="923330"/>
              </a:xfrm>
              <a:prstGeom prst="rect">
                <a:avLst/>
              </a:prstGeom>
              <a:blipFill>
                <a:blip r:embed="rId6"/>
                <a:stretch>
                  <a:fillRect l="-1012" t="-3289" r="-900" b="-8553"/>
                </a:stretch>
              </a:blipFill>
            </p:spPr>
            <p:txBody>
              <a:bodyPr/>
              <a:lstStyle/>
              <a:p>
                <a:r>
                  <a:rPr lang="ru-RU">
                    <a:noFill/>
                  </a:rPr>
                  <a:t> </a:t>
                </a:r>
              </a:p>
            </p:txBody>
          </p:sp>
        </mc:Fallback>
      </mc:AlternateContent>
      <p:sp>
        <p:nvSpPr>
          <p:cNvPr id="10" name="Прямоугольник 9"/>
          <p:cNvSpPr/>
          <p:nvPr/>
        </p:nvSpPr>
        <p:spPr>
          <a:xfrm>
            <a:off x="6866771" y="6017795"/>
            <a:ext cx="4424160" cy="338554"/>
          </a:xfrm>
          <a:prstGeom prst="rect">
            <a:avLst/>
          </a:prstGeom>
        </p:spPr>
        <p:txBody>
          <a:bodyPr wrap="none">
            <a:spAutoFit/>
          </a:bodyPr>
          <a:lstStyle/>
          <a:p>
            <a:r>
              <a:rPr lang="ru-RU" sz="1600" dirty="0">
                <a:latin typeface="Times New Roman" panose="02020603050405020304" pitchFamily="18" charset="0"/>
                <a:ea typeface="Calibri" panose="020F0502020204030204" pitchFamily="34" charset="0"/>
              </a:rPr>
              <a:t>Биномиальное дерево </a:t>
            </a:r>
            <a:r>
              <a:rPr lang="ru-RU" sz="1600" dirty="0">
                <a:latin typeface="Times New Roman" panose="02020603050405020304" pitchFamily="18" charset="0"/>
                <a:ea typeface="Times New Roman" panose="02020603050405020304" pitchFamily="18" charset="0"/>
              </a:rPr>
              <a:t>общей цены оксидов РЗМ</a:t>
            </a:r>
            <a:endParaRPr lang="ru-RU" sz="1600" dirty="0"/>
          </a:p>
        </p:txBody>
      </p:sp>
      <p:sp>
        <p:nvSpPr>
          <p:cNvPr id="13" name="Прямоугольник 12"/>
          <p:cNvSpPr/>
          <p:nvPr/>
        </p:nvSpPr>
        <p:spPr>
          <a:xfrm>
            <a:off x="670764" y="6026374"/>
            <a:ext cx="4576125" cy="338554"/>
          </a:xfrm>
          <a:prstGeom prst="rect">
            <a:avLst/>
          </a:prstGeom>
        </p:spPr>
        <p:txBody>
          <a:bodyPr wrap="none">
            <a:spAutoFit/>
          </a:bodyPr>
          <a:lstStyle/>
          <a:p>
            <a:pPr algn="ctr"/>
            <a:r>
              <a:rPr lang="ru-RU" sz="1600" dirty="0">
                <a:latin typeface="Times New Roman" panose="02020603050405020304" pitchFamily="18" charset="0"/>
                <a:ea typeface="Calibri" panose="020F0502020204030204" pitchFamily="34" charset="0"/>
              </a:rPr>
              <a:t>Основные этапы вычислений по ROA-технологии</a:t>
            </a:r>
            <a:endParaRPr lang="ru-RU" sz="1600" dirty="0"/>
          </a:p>
        </p:txBody>
      </p:sp>
    </p:spTree>
    <p:extLst>
      <p:ext uri="{BB962C8B-B14F-4D97-AF65-F5344CB8AC3E}">
        <p14:creationId xmlns:p14="http://schemas.microsoft.com/office/powerpoint/2010/main" val="227307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568296" y="6438774"/>
            <a:ext cx="2743200" cy="365125"/>
          </a:xfrm>
        </p:spPr>
        <p:txBody>
          <a:bodyPr/>
          <a:lstStyle/>
          <a:p>
            <a:fld id="{58F8D7ED-4069-4D16-8BB6-1368C36B1661}" type="slidenum">
              <a:rPr lang="ru-RU" sz="1800" smtClean="0"/>
              <a:t>12</a:t>
            </a:fld>
            <a:endParaRPr lang="ru-RU" sz="1800" dirty="0"/>
          </a:p>
        </p:txBody>
      </p:sp>
      <p:pic>
        <p:nvPicPr>
          <p:cNvPr id="3" name="Рисунок 2"/>
          <p:cNvPicPr/>
          <p:nvPr/>
        </p:nvPicPr>
        <p:blipFill>
          <a:blip r:embed="rId3" cstate="print">
            <a:extLst>
              <a:ext uri="{28A0092B-C50C-407E-A947-70E740481C1C}">
                <a14:useLocalDpi xmlns:a14="http://schemas.microsoft.com/office/drawing/2010/main" val="0"/>
              </a:ext>
            </a:extLst>
          </a:blip>
          <a:stretch>
            <a:fillRect/>
          </a:stretch>
        </p:blipFill>
        <p:spPr>
          <a:xfrm>
            <a:off x="193110" y="538060"/>
            <a:ext cx="2190750" cy="1066165"/>
          </a:xfrm>
          <a:prstGeom prst="rect">
            <a:avLst/>
          </a:prstGeom>
        </p:spPr>
      </p:pic>
      <p:sp>
        <p:nvSpPr>
          <p:cNvPr id="4" name="Прямоугольник 3"/>
          <p:cNvSpPr/>
          <p:nvPr/>
        </p:nvSpPr>
        <p:spPr>
          <a:xfrm>
            <a:off x="2753063" y="548936"/>
            <a:ext cx="3249961" cy="1200329"/>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Одноступенчатая биноминальная модель изменения общей цены оксидов РЗМ</a:t>
            </a:r>
            <a:endParaRPr lang="ru-RU" dirty="0"/>
          </a:p>
        </p:txBody>
      </p:sp>
      <p:sp>
        <p:nvSpPr>
          <p:cNvPr id="20" name="Прямоугольник 19"/>
          <p:cNvSpPr/>
          <p:nvPr/>
        </p:nvSpPr>
        <p:spPr>
          <a:xfrm>
            <a:off x="3989397" y="88370"/>
            <a:ext cx="4213205" cy="400110"/>
          </a:xfrm>
          <a:prstGeom prst="rect">
            <a:avLst/>
          </a:prstGeom>
        </p:spPr>
        <p:txBody>
          <a:bodyPr wrap="none">
            <a:spAutoFit/>
          </a:bodyPr>
          <a:lstStyle/>
          <a:p>
            <a:r>
              <a:rPr lang="ru-RU" sz="2000" b="1" dirty="0">
                <a:latin typeface="Times New Roman" panose="02020603050405020304" pitchFamily="18" charset="0"/>
                <a:ea typeface="Calibri" panose="020F0502020204030204" pitchFamily="34" charset="0"/>
              </a:rPr>
              <a:t>М</a:t>
            </a:r>
            <a:r>
              <a:rPr lang="ru-RU" sz="2000" b="1" dirty="0" smtClean="0">
                <a:latin typeface="Times New Roman" panose="02020603050405020304" pitchFamily="18" charset="0"/>
                <a:ea typeface="Calibri" panose="020F0502020204030204" pitchFamily="34" charset="0"/>
              </a:rPr>
              <a:t>одель </a:t>
            </a:r>
            <a:r>
              <a:rPr lang="ru-RU" sz="2000" b="1" dirty="0">
                <a:latin typeface="Times New Roman" panose="02020603050405020304" pitchFamily="18" charset="0"/>
                <a:ea typeface="Calibri" panose="020F0502020204030204" pitchFamily="34" charset="0"/>
              </a:rPr>
              <a:t>Кокса-Росса-Рубинштейна</a:t>
            </a:r>
            <a:endParaRPr lang="ru-RU" sz="2000" b="1" dirty="0"/>
          </a:p>
        </p:txBody>
      </p:sp>
      <p:grpSp>
        <p:nvGrpSpPr>
          <p:cNvPr id="22" name="Группа 21"/>
          <p:cNvGrpSpPr/>
          <p:nvPr/>
        </p:nvGrpSpPr>
        <p:grpSpPr>
          <a:xfrm>
            <a:off x="142189" y="1816292"/>
            <a:ext cx="5953811" cy="4474988"/>
            <a:chOff x="142190" y="445040"/>
            <a:chExt cx="5953811" cy="4474988"/>
          </a:xfrm>
        </p:grpSpPr>
        <p:sp>
          <p:nvSpPr>
            <p:cNvPr id="5" name="Прямоугольник 4"/>
            <p:cNvSpPr/>
            <p:nvPr/>
          </p:nvSpPr>
          <p:spPr>
            <a:xfrm>
              <a:off x="171055" y="445040"/>
              <a:ext cx="4653133" cy="410882"/>
            </a:xfrm>
            <a:prstGeom prst="rect">
              <a:avLst/>
            </a:prstGeom>
          </p:spPr>
          <p:txBody>
            <a:bodyPr wrap="none">
              <a:spAutoFit/>
            </a:bodyPr>
            <a:lstStyle/>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рамках модели Кокса-Росса-Рубинштейна: </a:t>
              </a:r>
            </a:p>
          </p:txBody>
        </p:sp>
        <mc:AlternateContent xmlns:mc="http://schemas.openxmlformats.org/markup-compatibility/2006" xmlns:a14="http://schemas.microsoft.com/office/drawing/2010/main">
          <mc:Choice Requires="a14">
            <p:sp>
              <p:nvSpPr>
                <p:cNvPr id="6" name="Прямоугольник 5"/>
                <p:cNvSpPr/>
                <p:nvPr/>
              </p:nvSpPr>
              <p:spPr>
                <a:xfrm>
                  <a:off x="182212" y="945702"/>
                  <a:ext cx="1217769" cy="420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𝑢</m:t>
                        </m:r>
                        <m:r>
                          <a:rPr lang="ru-RU" i="0">
                            <a:latin typeface="Cambria Math" panose="02040503050406030204" pitchFamily="18" charset="0"/>
                          </a:rPr>
                          <m:t>=</m:t>
                        </m:r>
                        <m:sSup>
                          <m:sSupPr>
                            <m:ctrlPr>
                              <a:rPr lang="ru-RU" i="1">
                                <a:latin typeface="Cambria Math" panose="02040503050406030204" pitchFamily="18" charset="0"/>
                              </a:rPr>
                            </m:ctrlPr>
                          </m:sSupPr>
                          <m:e>
                            <m:r>
                              <a:rPr lang="ru-RU" i="1">
                                <a:latin typeface="Cambria Math" panose="02040503050406030204" pitchFamily="18" charset="0"/>
                              </a:rPr>
                              <m:t>𝑒</m:t>
                            </m:r>
                          </m:e>
                          <m:sup>
                            <m:r>
                              <a:rPr lang="ru-RU" i="1">
                                <a:latin typeface="Cambria Math" panose="02040503050406030204" pitchFamily="18" charset="0"/>
                              </a:rPr>
                              <m:t>𝜎</m:t>
                            </m:r>
                            <m:rad>
                              <m:radPr>
                                <m:degHide m:val="on"/>
                                <m:ctrlPr>
                                  <a:rPr lang="ru-RU" i="1">
                                    <a:latin typeface="Cambria Math" panose="02040503050406030204" pitchFamily="18" charset="0"/>
                                  </a:rPr>
                                </m:ctrlPr>
                              </m:radPr>
                              <m:deg/>
                              <m:e>
                                <m:r>
                                  <a:rPr lang="ru-RU" i="0">
                                    <a:latin typeface="Cambria Math" panose="02040503050406030204" pitchFamily="18" charset="0"/>
                                  </a:rPr>
                                  <m:t>∆</m:t>
                                </m:r>
                                <m:r>
                                  <a:rPr lang="ru-RU" i="1">
                                    <a:latin typeface="Cambria Math" panose="02040503050406030204" pitchFamily="18" charset="0"/>
                                  </a:rPr>
                                  <m:t>𝑡</m:t>
                                </m:r>
                              </m:e>
                            </m:rad>
                          </m:sup>
                        </m:sSup>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82212" y="945702"/>
                  <a:ext cx="1217769" cy="42088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197994" y="1315034"/>
                  <a:ext cx="178132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𝑑</m:t>
                        </m:r>
                        <m:r>
                          <a:rPr lang="ru-RU" i="0">
                            <a:latin typeface="Cambria Math" panose="02040503050406030204" pitchFamily="18" charset="0"/>
                          </a:rPr>
                          <m:t>=</m:t>
                        </m:r>
                        <m:sSup>
                          <m:sSupPr>
                            <m:ctrlPr>
                              <a:rPr lang="ru-RU" i="1">
                                <a:latin typeface="Cambria Math" panose="02040503050406030204" pitchFamily="18" charset="0"/>
                              </a:rPr>
                            </m:ctrlPr>
                          </m:sSupPr>
                          <m:e>
                            <m:r>
                              <a:rPr lang="ru-RU" i="1">
                                <a:latin typeface="Cambria Math" panose="02040503050406030204" pitchFamily="18" charset="0"/>
                              </a:rPr>
                              <m:t>𝑒</m:t>
                            </m:r>
                          </m:e>
                          <m:sup>
                            <m:r>
                              <a:rPr lang="ru-RU" i="0">
                                <a:latin typeface="Cambria Math" panose="02040503050406030204" pitchFamily="18" charset="0"/>
                              </a:rPr>
                              <m:t>−</m:t>
                            </m:r>
                            <m:r>
                              <a:rPr lang="ru-RU" i="1">
                                <a:latin typeface="Cambria Math" panose="02040503050406030204" pitchFamily="18" charset="0"/>
                              </a:rPr>
                              <m:t>𝜎</m:t>
                            </m:r>
                            <m:rad>
                              <m:radPr>
                                <m:degHide m:val="on"/>
                                <m:ctrlPr>
                                  <a:rPr lang="ru-RU" i="1">
                                    <a:latin typeface="Cambria Math" panose="02040503050406030204" pitchFamily="18" charset="0"/>
                                  </a:rPr>
                                </m:ctrlPr>
                              </m:radPr>
                              <m:deg/>
                              <m:e>
                                <m:r>
                                  <a:rPr lang="ru-RU" i="0">
                                    <a:latin typeface="Cambria Math" panose="02040503050406030204" pitchFamily="18" charset="0"/>
                                  </a:rPr>
                                  <m:t>∆</m:t>
                                </m:r>
                                <m:r>
                                  <a:rPr lang="ru-RU" i="1">
                                    <a:latin typeface="Cambria Math" panose="02040503050406030204" pitchFamily="18" charset="0"/>
                                  </a:rPr>
                                  <m:t>𝑡</m:t>
                                </m:r>
                              </m:e>
                            </m:rad>
                          </m:sup>
                        </m:sSup>
                        <m:r>
                          <a:rPr lang="ru-RU" i="0">
                            <a:latin typeface="Cambria Math" panose="02040503050406030204" pitchFamily="18" charset="0"/>
                          </a:rPr>
                          <m:t>=</m:t>
                        </m:r>
                        <m:f>
                          <m:fPr>
                            <m:ctrlPr>
                              <a:rPr lang="ru-RU" i="1">
                                <a:latin typeface="Cambria Math" panose="02040503050406030204" pitchFamily="18" charset="0"/>
                              </a:rPr>
                            </m:ctrlPr>
                          </m:fPr>
                          <m:num>
                            <m:r>
                              <a:rPr lang="ru-RU" i="0">
                                <a:latin typeface="Cambria Math" panose="02040503050406030204" pitchFamily="18" charset="0"/>
                              </a:rPr>
                              <m:t>1</m:t>
                            </m:r>
                          </m:num>
                          <m:den>
                            <m:r>
                              <a:rPr lang="ru-RU" i="1">
                                <a:latin typeface="Cambria Math" panose="02040503050406030204" pitchFamily="18" charset="0"/>
                              </a:rPr>
                              <m:t>𝑢</m:t>
                            </m:r>
                          </m:den>
                        </m:f>
                      </m:oMath>
                    </m:oMathPara>
                  </a14:m>
                  <a:endParaRPr lang="ru-RU"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97994" y="1315034"/>
                  <a:ext cx="1781321" cy="612732"/>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171055" y="1908976"/>
                  <a:ext cx="2117951" cy="670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𝑞</m:t>
                        </m:r>
                        <m:r>
                          <a:rPr lang="ru-RU" i="0">
                            <a:latin typeface="Cambria Math" panose="02040503050406030204" pitchFamily="18" charset="0"/>
                          </a:rPr>
                          <m:t>=</m:t>
                        </m:r>
                        <m:f>
                          <m:fPr>
                            <m:ctrlPr>
                              <a:rPr lang="ru-RU" i="1">
                                <a:latin typeface="Cambria Math" panose="02040503050406030204" pitchFamily="18" charset="0"/>
                              </a:rPr>
                            </m:ctrlPr>
                          </m:fPr>
                          <m:num>
                            <m:d>
                              <m:dPr>
                                <m:ctrlPr>
                                  <a:rPr lang="ru-RU" i="1">
                                    <a:latin typeface="Cambria Math" panose="02040503050406030204" pitchFamily="18" charset="0"/>
                                  </a:rPr>
                                </m:ctrlPr>
                              </m:dPr>
                              <m:e>
                                <m:r>
                                  <a:rPr lang="ru-RU" i="0">
                                    <a:latin typeface="Cambria Math" panose="02040503050406030204" pitchFamily="18" charset="0"/>
                                  </a:rPr>
                                  <m:t>1+</m:t>
                                </m:r>
                                <m:sSub>
                                  <m:sSubPr>
                                    <m:ctrlPr>
                                      <a:rPr lang="ru-RU" i="1">
                                        <a:latin typeface="Cambria Math" panose="02040503050406030204" pitchFamily="18" charset="0"/>
                                      </a:rPr>
                                    </m:ctrlPr>
                                  </m:sSubPr>
                                  <m:e>
                                    <m:r>
                                      <a:rPr lang="ru-RU" i="1">
                                        <a:latin typeface="Cambria Math" panose="02040503050406030204" pitchFamily="18" charset="0"/>
                                      </a:rPr>
                                      <m:t>𝑟</m:t>
                                    </m:r>
                                  </m:e>
                                  <m:sub>
                                    <m:r>
                                      <a:rPr lang="ru-RU" i="1">
                                        <a:latin typeface="Cambria Math" panose="02040503050406030204" pitchFamily="18" charset="0"/>
                                      </a:rPr>
                                      <m:t>𝑓</m:t>
                                    </m:r>
                                  </m:sub>
                                </m:sSub>
                                <m:r>
                                  <a:rPr lang="ru-RU" i="0">
                                    <a:latin typeface="Cambria Math" panose="02040503050406030204" pitchFamily="18" charset="0"/>
                                  </a:rPr>
                                  <m:t>∆</m:t>
                                </m:r>
                                <m:r>
                                  <a:rPr lang="ru-RU" i="1">
                                    <a:latin typeface="Cambria Math" panose="02040503050406030204" pitchFamily="18" charset="0"/>
                                  </a:rPr>
                                  <m:t>𝑡</m:t>
                                </m:r>
                              </m:e>
                            </m:d>
                            <m:r>
                              <a:rPr lang="ru-RU" i="0">
                                <a:latin typeface="Cambria Math" panose="02040503050406030204" pitchFamily="18" charset="0"/>
                              </a:rPr>
                              <m:t>−</m:t>
                            </m:r>
                            <m:r>
                              <a:rPr lang="ru-RU" i="1">
                                <a:latin typeface="Cambria Math" panose="02040503050406030204" pitchFamily="18" charset="0"/>
                              </a:rPr>
                              <m:t>𝑑</m:t>
                            </m:r>
                          </m:num>
                          <m:den>
                            <m:r>
                              <a:rPr lang="ru-RU" i="1">
                                <a:latin typeface="Cambria Math" panose="02040503050406030204" pitchFamily="18" charset="0"/>
                              </a:rPr>
                              <m:t>𝑢</m:t>
                            </m:r>
                            <m:r>
                              <a:rPr lang="ru-RU" i="0">
                                <a:latin typeface="Cambria Math" panose="02040503050406030204" pitchFamily="18" charset="0"/>
                              </a:rPr>
                              <m:t>−</m:t>
                            </m:r>
                            <m:r>
                              <a:rPr lang="ru-RU" i="1">
                                <a:latin typeface="Cambria Math" panose="02040503050406030204" pitchFamily="18" charset="0"/>
                              </a:rPr>
                              <m:t>𝑑</m:t>
                            </m:r>
                          </m:den>
                        </m:f>
                      </m:oMath>
                    </m:oMathPara>
                  </a14:m>
                  <a:endParaRPr lang="ru-RU"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171055" y="1908976"/>
                  <a:ext cx="2117951" cy="670248"/>
                </a:xfrm>
                <a:prstGeom prst="rect">
                  <a:avLst/>
                </a:prstGeom>
                <a:blipFill>
                  <a:blip r:embed="rId6"/>
                  <a:stretch>
                    <a:fillRect/>
                  </a:stretch>
                </a:blipFill>
              </p:spPr>
              <p:txBody>
                <a:bodyPr/>
                <a:lstStyle/>
                <a:p>
                  <a:r>
                    <a:rPr lang="ru-RU">
                      <a:noFill/>
                    </a:rPr>
                    <a:t> </a:t>
                  </a:r>
                </a:p>
              </p:txBody>
            </p:sp>
          </mc:Fallback>
        </mc:AlternateContent>
        <p:sp>
          <p:nvSpPr>
            <p:cNvPr id="9" name="Прямоугольник 8"/>
            <p:cNvSpPr/>
            <p:nvPr/>
          </p:nvSpPr>
          <p:spPr>
            <a:xfrm>
              <a:off x="1288486" y="935596"/>
              <a:ext cx="3468835"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 рост общей цены оксидов РЗМ</a:t>
              </a:r>
              <a:r>
                <a:rPr lang="ru-RU" dirty="0">
                  <a:latin typeface="Times New Roman" panose="02020603050405020304" pitchFamily="18" charset="0"/>
                  <a:ea typeface="Calibri" panose="020F0502020204030204" pitchFamily="34" charset="0"/>
                </a:rPr>
                <a:t>,</a:t>
              </a:r>
              <a:endParaRPr lang="ru-RU" dirty="0"/>
            </a:p>
          </p:txBody>
        </p:sp>
        <p:sp>
          <p:nvSpPr>
            <p:cNvPr id="10" name="Прямоугольник 9"/>
            <p:cNvSpPr/>
            <p:nvPr/>
          </p:nvSpPr>
          <p:spPr>
            <a:xfrm>
              <a:off x="1920626" y="1445569"/>
              <a:ext cx="3823739"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 падение общей цены оксидов </a:t>
              </a:r>
              <a:r>
                <a:rPr lang="ru-RU" dirty="0" smtClean="0">
                  <a:latin typeface="Times New Roman" panose="02020603050405020304" pitchFamily="18" charset="0"/>
                  <a:ea typeface="Times New Roman" panose="02020603050405020304" pitchFamily="18" charset="0"/>
                </a:rPr>
                <a:t>РЗМ,</a:t>
              </a:r>
              <a:endParaRPr lang="ru-RU" dirty="0"/>
            </a:p>
          </p:txBody>
        </p:sp>
        <p:sp>
          <p:nvSpPr>
            <p:cNvPr id="11" name="Прямоугольник 10"/>
            <p:cNvSpPr/>
            <p:nvPr/>
          </p:nvSpPr>
          <p:spPr>
            <a:xfrm>
              <a:off x="2463627" y="1896167"/>
              <a:ext cx="3499134" cy="729430"/>
            </a:xfrm>
            <a:prstGeom prst="rect">
              <a:avLst/>
            </a:prstGeom>
          </p:spPr>
          <p:txBody>
            <a:bodyPr wrap="square">
              <a:spAutoFit/>
            </a:bodyPr>
            <a:lstStyle/>
            <a:p>
              <a:pPr algn="just">
                <a:lnSpc>
                  <a:spcPct val="115000"/>
                </a:lnSpc>
                <a:spcAft>
                  <a:spcPts val="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риск-нейтральная </a:t>
              </a:r>
              <a:r>
                <a:rPr lang="ru-RU" dirty="0">
                  <a:latin typeface="Times New Roman" panose="02020603050405020304" pitchFamily="18" charset="0"/>
                  <a:ea typeface="Times New Roman" panose="02020603050405020304" pitchFamily="18" charset="0"/>
                  <a:cs typeface="Times New Roman" panose="02020603050405020304" pitchFamily="18" charset="0"/>
                </a:rPr>
                <a:t>вероятность роста общей цены оксидов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РЗМ,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142190" y="2970488"/>
              <a:ext cx="4642874"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σ – волатильность общей цены оксидов </a:t>
              </a:r>
              <a:r>
                <a:rPr lang="ru-RU" dirty="0" smtClean="0">
                  <a:latin typeface="Times New Roman" panose="02020603050405020304" pitchFamily="18" charset="0"/>
                  <a:ea typeface="Times New Roman" panose="02020603050405020304" pitchFamily="18" charset="0"/>
                </a:rPr>
                <a:t>РЗМ,</a:t>
              </a:r>
              <a:endParaRPr lang="ru-RU" dirty="0"/>
            </a:p>
          </p:txBody>
        </p:sp>
        <mc:AlternateContent xmlns:mc="http://schemas.openxmlformats.org/markup-compatibility/2006" xmlns:a14="http://schemas.microsoft.com/office/drawing/2010/main">
          <mc:Choice Requires="a14">
            <p:sp>
              <p:nvSpPr>
                <p:cNvPr id="16" name="Прямоугольник 15"/>
                <p:cNvSpPr/>
                <p:nvPr/>
              </p:nvSpPr>
              <p:spPr>
                <a:xfrm>
                  <a:off x="143781" y="3432265"/>
                  <a:ext cx="5860835" cy="369332"/>
                </a:xfrm>
                <a:prstGeom prst="rect">
                  <a:avLst/>
                </a:prstGeom>
              </p:spPr>
              <p:txBody>
                <a:bodyPr wrap="none">
                  <a:spAutoFit/>
                </a:bodyPr>
                <a:lstStyle/>
                <a:p>
                  <a14:m>
                    <m:oMath xmlns:m="http://schemas.openxmlformats.org/officeDocument/2006/math">
                      <m:r>
                        <a:rPr lang="ru-RU"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𝑡</m:t>
                      </m:r>
                    </m:oMath>
                  </a14:m>
                  <a:r>
                    <a:rPr lang="ru-RU" i="1"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 период времени (в настоящей модели равен 1 </a:t>
                  </a:r>
                  <a:r>
                    <a:rPr lang="ru-RU" dirty="0" smtClean="0">
                      <a:latin typeface="Times New Roman" panose="02020603050405020304" pitchFamily="18" charset="0"/>
                      <a:ea typeface="Times New Roman" panose="02020603050405020304" pitchFamily="18" charset="0"/>
                    </a:rPr>
                    <a:t>году).</a:t>
                  </a:r>
                  <a:endParaRPr lang="ru-RU"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143781" y="3432265"/>
                  <a:ext cx="5860835" cy="369332"/>
                </a:xfrm>
                <a:prstGeom prst="rect">
                  <a:avLst/>
                </a:prstGeom>
                <a:blipFill>
                  <a:blip r:embed="rId7"/>
                  <a:stretch>
                    <a:fillRect t="-11475" b="-22951"/>
                  </a:stretch>
                </a:blipFill>
              </p:spPr>
              <p:txBody>
                <a:bodyPr/>
                <a:lstStyle/>
                <a:p>
                  <a:r>
                    <a:rPr lang="ru-RU">
                      <a:noFill/>
                    </a:rPr>
                    <a:t> </a:t>
                  </a:r>
                </a:p>
              </p:txBody>
            </p:sp>
          </mc:Fallback>
        </mc:AlternateContent>
        <p:sp>
          <p:nvSpPr>
            <p:cNvPr id="17" name="Прямоугольник 16"/>
            <p:cNvSpPr/>
            <p:nvPr/>
          </p:nvSpPr>
          <p:spPr>
            <a:xfrm>
              <a:off x="193111" y="2579224"/>
              <a:ext cx="487378" cy="410882"/>
            </a:xfrm>
            <a:prstGeom prst="rect">
              <a:avLst/>
            </a:prstGeom>
          </p:spPr>
          <p:txBody>
            <a:bodyPr wrap="none">
              <a:spAutoFit/>
            </a:bodyPr>
            <a:lstStyle/>
            <a:p>
              <a:pPr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где</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Прямоугольник 17"/>
                <p:cNvSpPr/>
                <p:nvPr/>
              </p:nvSpPr>
              <p:spPr>
                <a:xfrm>
                  <a:off x="2531466" y="4183223"/>
                  <a:ext cx="2621487" cy="736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𝐶</m:t>
                            </m:r>
                          </m:e>
                          <m:sub>
                            <m:r>
                              <a:rPr lang="ru-RU" i="0">
                                <a:latin typeface="Cambria Math" panose="02040503050406030204" pitchFamily="18" charset="0"/>
                              </a:rPr>
                              <m:t>0</m:t>
                            </m:r>
                          </m:sub>
                        </m:sSub>
                        <m:r>
                          <a:rPr lang="ru-RU" i="0">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𝑞</m:t>
                            </m:r>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𝐶</m:t>
                                </m:r>
                              </m:e>
                              <m:sub>
                                <m:r>
                                  <a:rPr lang="ru-RU" i="0">
                                    <a:latin typeface="Cambria Math" panose="02040503050406030204" pitchFamily="18" charset="0"/>
                                  </a:rPr>
                                  <m:t>1</m:t>
                                </m:r>
                              </m:sub>
                              <m:sup>
                                <m:r>
                                  <a:rPr lang="ru-RU" i="1">
                                    <a:latin typeface="Cambria Math" panose="02040503050406030204" pitchFamily="18" charset="0"/>
                                  </a:rPr>
                                  <m:t>𝑢</m:t>
                                </m:r>
                              </m:sup>
                            </m:sSubSup>
                            <m:r>
                              <a:rPr lang="ru-RU" i="0">
                                <a:latin typeface="Cambria Math" panose="02040503050406030204" pitchFamily="18" charset="0"/>
                              </a:rPr>
                              <m:t>+(1−</m:t>
                            </m:r>
                            <m:r>
                              <a:rPr lang="ru-RU" i="1">
                                <a:latin typeface="Cambria Math" panose="02040503050406030204" pitchFamily="18" charset="0"/>
                              </a:rPr>
                              <m:t>𝑞</m:t>
                            </m:r>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𝐶</m:t>
                                </m:r>
                              </m:e>
                              <m:sub>
                                <m:r>
                                  <a:rPr lang="ru-RU" i="0">
                                    <a:latin typeface="Cambria Math" panose="02040503050406030204" pitchFamily="18" charset="0"/>
                                  </a:rPr>
                                  <m:t>1</m:t>
                                </m:r>
                              </m:sub>
                              <m:sup>
                                <m:r>
                                  <a:rPr lang="ru-RU" i="1">
                                    <a:latin typeface="Cambria Math" panose="02040503050406030204" pitchFamily="18" charset="0"/>
                                  </a:rPr>
                                  <m:t>𝑑</m:t>
                                </m:r>
                              </m:sup>
                            </m:sSubSup>
                          </m:num>
                          <m:den>
                            <m:r>
                              <a:rPr lang="ru-RU" i="0">
                                <a:latin typeface="Cambria Math" panose="02040503050406030204" pitchFamily="18" charset="0"/>
                              </a:rPr>
                              <m:t>1+</m:t>
                            </m:r>
                            <m:sSub>
                              <m:sSubPr>
                                <m:ctrlPr>
                                  <a:rPr lang="ru-RU" i="1">
                                    <a:latin typeface="Cambria Math" panose="02040503050406030204" pitchFamily="18" charset="0"/>
                                  </a:rPr>
                                </m:ctrlPr>
                              </m:sSubPr>
                              <m:e>
                                <m:r>
                                  <a:rPr lang="ru-RU" i="1">
                                    <a:latin typeface="Cambria Math" panose="02040503050406030204" pitchFamily="18" charset="0"/>
                                  </a:rPr>
                                  <m:t>𝑟</m:t>
                                </m:r>
                              </m:e>
                              <m:sub>
                                <m:r>
                                  <a:rPr lang="ru-RU" i="1">
                                    <a:latin typeface="Cambria Math" panose="02040503050406030204" pitchFamily="18" charset="0"/>
                                  </a:rPr>
                                  <m:t>𝑓</m:t>
                                </m:r>
                              </m:sub>
                            </m:sSub>
                            <m:r>
                              <a:rPr lang="ru-RU" i="0">
                                <a:latin typeface="Cambria Math" panose="02040503050406030204" pitchFamily="18" charset="0"/>
                              </a:rPr>
                              <m:t>∆</m:t>
                            </m:r>
                            <m:r>
                              <a:rPr lang="ru-RU" i="1">
                                <a:latin typeface="Cambria Math" panose="02040503050406030204" pitchFamily="18" charset="0"/>
                              </a:rPr>
                              <m:t>𝑡</m:t>
                            </m:r>
                          </m:den>
                        </m:f>
                      </m:oMath>
                    </m:oMathPara>
                  </a14:m>
                  <a:endParaRPr lang="ru-RU"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2531466" y="4183223"/>
                  <a:ext cx="2621487" cy="736805"/>
                </a:xfrm>
                <a:prstGeom prst="rect">
                  <a:avLst/>
                </a:prstGeom>
                <a:blipFill>
                  <a:blip r:embed="rId8"/>
                  <a:stretch>
                    <a:fillRect/>
                  </a:stretch>
                </a:blipFill>
              </p:spPr>
              <p:txBody>
                <a:bodyPr/>
                <a:lstStyle/>
                <a:p>
                  <a:r>
                    <a:rPr lang="ru-RU">
                      <a:noFill/>
                    </a:rPr>
                    <a:t> </a:t>
                  </a:r>
                </a:p>
              </p:txBody>
            </p:sp>
          </mc:Fallback>
        </mc:AlternateContent>
        <p:sp>
          <p:nvSpPr>
            <p:cNvPr id="19" name="Прямоугольник 18"/>
            <p:cNvSpPr/>
            <p:nvPr/>
          </p:nvSpPr>
          <p:spPr>
            <a:xfrm>
              <a:off x="142191" y="3804051"/>
              <a:ext cx="5953810" cy="646331"/>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Тогда цена опциона </a:t>
              </a:r>
              <a:r>
                <a:rPr lang="ru-RU" dirty="0">
                  <a:latin typeface="Times New Roman" panose="02020603050405020304" pitchFamily="18" charset="0"/>
                  <a:ea typeface="Calibri" panose="020F0502020204030204" pitchFamily="34" charset="0"/>
                </a:rPr>
                <a:t>одноступенчатой биномиальной модели</a:t>
              </a:r>
              <a:r>
                <a:rPr lang="ru-RU" dirty="0">
                  <a:latin typeface="Times New Roman" panose="02020603050405020304" pitchFamily="18" charset="0"/>
                  <a:ea typeface="Times New Roman" panose="02020603050405020304" pitchFamily="18" charset="0"/>
                </a:rPr>
                <a:t> будет </a:t>
              </a:r>
              <a:r>
                <a:rPr lang="ru-RU" dirty="0" smtClean="0">
                  <a:latin typeface="Times New Roman" panose="02020603050405020304" pitchFamily="18" charset="0"/>
                  <a:ea typeface="Times New Roman" panose="02020603050405020304" pitchFamily="18" charset="0"/>
                </a:rPr>
                <a:t>равна:</a:t>
              </a:r>
              <a:endParaRPr lang="ru-RU" dirty="0"/>
            </a:p>
          </p:txBody>
        </p:sp>
        <p:sp>
          <p:nvSpPr>
            <p:cNvPr id="21" name="TextBox 20"/>
            <p:cNvSpPr txBox="1"/>
            <p:nvPr/>
          </p:nvSpPr>
          <p:spPr>
            <a:xfrm>
              <a:off x="2208429" y="2103231"/>
              <a:ext cx="300082" cy="369332"/>
            </a:xfrm>
            <a:prstGeom prst="rect">
              <a:avLst/>
            </a:prstGeom>
            <a:noFill/>
          </p:spPr>
          <p:txBody>
            <a:bodyPr wrap="none" rtlCol="0">
              <a:spAutoFit/>
            </a:bodyPr>
            <a:lstStyle/>
            <a:p>
              <a:r>
                <a:rPr lang="ru-RU" dirty="0">
                  <a:latin typeface="Times New Roman" panose="02020603050405020304" pitchFamily="18" charset="0"/>
                  <a:ea typeface="Times New Roman" panose="02020603050405020304" pitchFamily="18" charset="0"/>
                </a:rPr>
                <a:t>–</a:t>
              </a:r>
              <a:endParaRPr lang="ru-RU" dirty="0"/>
            </a:p>
          </p:txBody>
        </p:sp>
      </p:grpSp>
      <p:sp>
        <p:nvSpPr>
          <p:cNvPr id="23" name="TextBox 22"/>
          <p:cNvSpPr txBox="1"/>
          <p:nvPr/>
        </p:nvSpPr>
        <p:spPr>
          <a:xfrm>
            <a:off x="2463626" y="1062566"/>
            <a:ext cx="300082" cy="369332"/>
          </a:xfrm>
          <a:prstGeom prst="rect">
            <a:avLst/>
          </a:prstGeom>
          <a:noFill/>
        </p:spPr>
        <p:txBody>
          <a:bodyPr wrap="none" rtlCol="0">
            <a:spAutoFit/>
          </a:bodyPr>
          <a:lstStyle/>
          <a:p>
            <a:r>
              <a:rPr lang="ru-RU" dirty="0">
                <a:latin typeface="Times New Roman" panose="02020603050405020304" pitchFamily="18" charset="0"/>
                <a:ea typeface="Times New Roman" panose="02020603050405020304" pitchFamily="18" charset="0"/>
              </a:rPr>
              <a:t>–</a:t>
            </a:r>
            <a:endParaRPr lang="ru-RU" dirty="0"/>
          </a:p>
        </p:txBody>
      </p:sp>
      <p:sp>
        <p:nvSpPr>
          <p:cNvPr id="24" name="Прямоугольник 23"/>
          <p:cNvSpPr/>
          <p:nvPr/>
        </p:nvSpPr>
        <p:spPr>
          <a:xfrm>
            <a:off x="5962760" y="518982"/>
            <a:ext cx="6096000" cy="2959272"/>
          </a:xfrm>
          <a:prstGeom prst="rect">
            <a:avLst/>
          </a:prstGeom>
        </p:spPr>
        <p:txBody>
          <a:bodyPr>
            <a:spAutoFit/>
          </a:bodyPr>
          <a:lstStyle/>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На основе </a:t>
            </a:r>
            <a:r>
              <a:rPr lang="ru-RU" dirty="0">
                <a:latin typeface="Times New Roman" panose="02020603050405020304" pitchFamily="18" charset="0"/>
                <a:ea typeface="Times New Roman" panose="02020603050405020304" pitchFamily="18" charset="0"/>
                <a:cs typeface="Times New Roman" panose="02020603050405020304" pitchFamily="18" charset="0"/>
              </a:rPr>
              <a:t>многоступенчатого биномиального дерева общей цены оксидов РЗМ в узлах дерева вычисляются</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15000"/>
              </a:lnSpc>
              <a:spcAft>
                <a:spcPts val="0"/>
              </a:spcAft>
              <a:buFont typeface="Wingdings" panose="05000000000000000000" pitchFamily="2" charset="2"/>
              <a:buChar char="§"/>
            </a:pPr>
            <a:r>
              <a:rPr lang="ru-RU" dirty="0" smtClean="0">
                <a:latin typeface="Times New Roman" panose="02020603050405020304" pitchFamily="18" charset="0"/>
                <a:ea typeface="Calibri" panose="020F0502020204030204" pitchFamily="34" charset="0"/>
                <a:cs typeface="Times New Roman" panose="02020603050405020304" pitchFamily="18" charset="0"/>
              </a:rPr>
              <a:t>денежные </a:t>
            </a:r>
            <a:r>
              <a:rPr lang="ru-RU" dirty="0">
                <a:latin typeface="Times New Roman" panose="02020603050405020304" pitchFamily="18" charset="0"/>
                <a:ea typeface="Calibri" panose="020F0502020204030204" pitchFamily="34" charset="0"/>
                <a:cs typeface="Times New Roman" panose="02020603050405020304" pitchFamily="18" charset="0"/>
              </a:rPr>
              <a:t>потоки (тогда это дерево денежных потоков) проекта</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 typeface="Wingdings" panose="05000000000000000000" pitchFamily="2" charset="2"/>
              <a:buChar char="§"/>
            </a:pPr>
            <a:r>
              <a:rPr lang="ru-RU" dirty="0" smtClean="0">
                <a:latin typeface="Times New Roman" panose="02020603050405020304" pitchFamily="18" charset="0"/>
                <a:ea typeface="Calibri" panose="020F0502020204030204" pitchFamily="34" charset="0"/>
                <a:cs typeface="Times New Roman" panose="02020603050405020304" pitchFamily="18" charset="0"/>
              </a:rPr>
              <a:t>его </a:t>
            </a:r>
            <a:r>
              <a:rPr lang="ru-RU" dirty="0">
                <a:latin typeface="Times New Roman" panose="02020603050405020304" pitchFamily="18" charset="0"/>
                <a:ea typeface="Calibri" panose="020F0502020204030204" pitchFamily="34" charset="0"/>
                <a:cs typeface="Times New Roman" panose="02020603050405020304" pitchFamily="18" charset="0"/>
              </a:rPr>
              <a:t>ценности (тогда это дерево ценности), рекурсивно вычисляемые в каждом узле методом бинарного дерева, как сумма приведенной стоимости всех последующих денежных потоков с учетом их вероятности и текущего денежного потока по формуле:</a:t>
            </a:r>
          </a:p>
        </p:txBody>
      </p:sp>
      <mc:AlternateContent xmlns:mc="http://schemas.openxmlformats.org/markup-compatibility/2006" xmlns:a14="http://schemas.microsoft.com/office/drawing/2010/main">
        <mc:Choice Requires="a14">
          <p:sp>
            <p:nvSpPr>
              <p:cNvPr id="25" name="Прямоугольник 24"/>
              <p:cNvSpPr/>
              <p:nvPr/>
            </p:nvSpPr>
            <p:spPr>
              <a:xfrm>
                <a:off x="6085700" y="3341182"/>
                <a:ext cx="5816336" cy="79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a:latin typeface="Cambria Math" panose="02040503050406030204" pitchFamily="18" charset="0"/>
                            </a:rPr>
                          </m:ctrlPr>
                        </m:sSubSupPr>
                        <m:e>
                          <m:r>
                            <a:rPr lang="ru-RU" i="1">
                              <a:latin typeface="Cambria Math" panose="02040503050406030204" pitchFamily="18" charset="0"/>
                            </a:rPr>
                            <m:t>𝑉</m:t>
                          </m:r>
                        </m:e>
                        <m:sub>
                          <m:r>
                            <a:rPr lang="ru-RU" i="1">
                              <a:latin typeface="Cambria Math" panose="02040503050406030204" pitchFamily="18" charset="0"/>
                            </a:rPr>
                            <m:t>𝑡</m:t>
                          </m:r>
                        </m:sub>
                        <m:sup>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𝑠</m:t>
                              </m:r>
                            </m:sub>
                          </m:sSub>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𝑡</m:t>
                              </m:r>
                              <m:r>
                                <a:rPr lang="ru-RU" i="0">
                                  <a:latin typeface="Cambria Math" panose="02040503050406030204" pitchFamily="18" charset="0"/>
                                </a:rPr>
                                <m:t>−</m:t>
                              </m:r>
                              <m:r>
                                <a:rPr lang="ru-RU" i="1">
                                  <a:latin typeface="Cambria Math" panose="02040503050406030204" pitchFamily="18" charset="0"/>
                                </a:rPr>
                                <m:t>𝑠</m:t>
                              </m:r>
                            </m:sub>
                          </m:sSub>
                        </m:sup>
                      </m:sSubSup>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𝐶𝐹</m:t>
                          </m:r>
                        </m:e>
                        <m:sub>
                          <m:r>
                            <a:rPr lang="ru-RU" i="1">
                              <a:latin typeface="Cambria Math" panose="02040503050406030204" pitchFamily="18" charset="0"/>
                            </a:rPr>
                            <m:t>𝑡</m:t>
                          </m:r>
                        </m:sub>
                        <m:sup>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𝑠</m:t>
                              </m:r>
                            </m:sub>
                          </m:sSub>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𝑡</m:t>
                              </m:r>
                              <m:r>
                                <a:rPr lang="ru-RU" i="0">
                                  <a:latin typeface="Cambria Math" panose="02040503050406030204" pitchFamily="18" charset="0"/>
                                </a:rPr>
                                <m:t>−</m:t>
                              </m:r>
                              <m:r>
                                <a:rPr lang="ru-RU" i="1">
                                  <a:latin typeface="Cambria Math" panose="02040503050406030204" pitchFamily="18" charset="0"/>
                                </a:rPr>
                                <m:t>𝑠</m:t>
                              </m:r>
                            </m:sub>
                          </m:sSub>
                        </m:sup>
                      </m:sSubSup>
                      <m:r>
                        <a:rPr lang="ru-RU" i="0">
                          <a:latin typeface="Cambria Math" panose="02040503050406030204" pitchFamily="18" charset="0"/>
                        </a:rPr>
                        <m:t>+</m:t>
                      </m:r>
                      <m:f>
                        <m:fPr>
                          <m:ctrlPr>
                            <a:rPr lang="ru-RU" i="1">
                              <a:latin typeface="Cambria Math" panose="02040503050406030204" pitchFamily="18" charset="0"/>
                            </a:rPr>
                          </m:ctrlPr>
                        </m:fPr>
                        <m:num>
                          <m:d>
                            <m:dPr>
                              <m:ctrlPr>
                                <a:rPr lang="ru-RU" i="1">
                                  <a:latin typeface="Cambria Math" panose="02040503050406030204" pitchFamily="18" charset="0"/>
                                </a:rPr>
                              </m:ctrlPr>
                            </m:dPr>
                            <m:e>
                              <m:r>
                                <a:rPr lang="ru-RU" i="1">
                                  <a:latin typeface="Cambria Math" panose="02040503050406030204" pitchFamily="18" charset="0"/>
                                </a:rPr>
                                <m:t>𝑞</m:t>
                              </m:r>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𝑉</m:t>
                                  </m:r>
                                </m:e>
                                <m:sub>
                                  <m:r>
                                    <a:rPr lang="ru-RU" i="1">
                                      <a:latin typeface="Cambria Math" panose="02040503050406030204" pitchFamily="18" charset="0"/>
                                    </a:rPr>
                                    <m:t>𝑡</m:t>
                                  </m:r>
                                  <m:r>
                                    <a:rPr lang="ru-RU" i="0">
                                      <a:latin typeface="Cambria Math" panose="02040503050406030204" pitchFamily="18" charset="0"/>
                                    </a:rPr>
                                    <m:t>+1</m:t>
                                  </m:r>
                                </m:sub>
                                <m:sup>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𝑠</m:t>
                                      </m:r>
                                      <m:r>
                                        <a:rPr lang="ru-RU" i="0">
                                          <a:latin typeface="Cambria Math" panose="02040503050406030204" pitchFamily="18" charset="0"/>
                                        </a:rPr>
                                        <m:t>+1</m:t>
                                      </m:r>
                                    </m:sub>
                                  </m:sSub>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𝑡</m:t>
                                      </m:r>
                                      <m:r>
                                        <a:rPr lang="ru-RU" i="0">
                                          <a:latin typeface="Cambria Math" panose="02040503050406030204" pitchFamily="18" charset="0"/>
                                        </a:rPr>
                                        <m:t>−</m:t>
                                      </m:r>
                                      <m:r>
                                        <a:rPr lang="ru-RU" i="1">
                                          <a:latin typeface="Cambria Math" panose="02040503050406030204" pitchFamily="18" charset="0"/>
                                        </a:rPr>
                                        <m:t>𝑠</m:t>
                                      </m:r>
                                    </m:sub>
                                  </m:sSub>
                                </m:sup>
                              </m:sSubSup>
                              <m:r>
                                <a:rPr lang="ru-RU" i="0">
                                  <a:latin typeface="Cambria Math" panose="02040503050406030204" pitchFamily="18" charset="0"/>
                                </a:rPr>
                                <m:t>+(1−</m:t>
                              </m:r>
                              <m:r>
                                <a:rPr lang="ru-RU" i="1">
                                  <a:latin typeface="Cambria Math" panose="02040503050406030204" pitchFamily="18" charset="0"/>
                                </a:rPr>
                                <m:t>𝑞</m:t>
                              </m:r>
                              <m:r>
                                <a:rPr lang="ru-RU" i="0">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𝑉</m:t>
                                  </m:r>
                                </m:e>
                                <m:sub>
                                  <m:r>
                                    <a:rPr lang="ru-RU" i="1">
                                      <a:latin typeface="Cambria Math" panose="02040503050406030204" pitchFamily="18" charset="0"/>
                                    </a:rPr>
                                    <m:t>𝑡</m:t>
                                  </m:r>
                                  <m:r>
                                    <a:rPr lang="ru-RU" i="0">
                                      <a:latin typeface="Cambria Math" panose="02040503050406030204" pitchFamily="18" charset="0"/>
                                    </a:rPr>
                                    <m:t>+1</m:t>
                                  </m:r>
                                </m:sub>
                                <m:sup>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𝑠</m:t>
                                      </m:r>
                                    </m:sub>
                                  </m:sSub>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𝑡</m:t>
                                      </m:r>
                                      <m:r>
                                        <a:rPr lang="ru-RU" i="0">
                                          <a:latin typeface="Cambria Math" panose="02040503050406030204" pitchFamily="18" charset="0"/>
                                        </a:rPr>
                                        <m:t>−</m:t>
                                      </m:r>
                                      <m:r>
                                        <a:rPr lang="ru-RU" i="1">
                                          <a:latin typeface="Cambria Math" panose="02040503050406030204" pitchFamily="18" charset="0"/>
                                        </a:rPr>
                                        <m:t>𝑠</m:t>
                                      </m:r>
                                      <m:r>
                                        <a:rPr lang="ru-RU" i="0">
                                          <a:latin typeface="Cambria Math" panose="02040503050406030204" pitchFamily="18" charset="0"/>
                                        </a:rPr>
                                        <m:t>+1</m:t>
                                      </m:r>
                                    </m:sub>
                                  </m:sSub>
                                </m:sup>
                              </m:sSubSup>
                            </m:e>
                          </m:d>
                        </m:num>
                        <m:den>
                          <m:d>
                            <m:dPr>
                              <m:ctrlPr>
                                <a:rPr lang="ru-RU" i="1">
                                  <a:latin typeface="Cambria Math" panose="02040503050406030204" pitchFamily="18" charset="0"/>
                                </a:rPr>
                              </m:ctrlPr>
                            </m:dPr>
                            <m:e>
                              <m:r>
                                <a:rPr lang="ru-RU" i="0">
                                  <a:latin typeface="Cambria Math" panose="02040503050406030204" pitchFamily="18" charset="0"/>
                                </a:rPr>
                                <m:t>1+</m:t>
                              </m:r>
                              <m:sSub>
                                <m:sSubPr>
                                  <m:ctrlPr>
                                    <a:rPr lang="ru-RU" i="1">
                                      <a:latin typeface="Cambria Math" panose="02040503050406030204" pitchFamily="18" charset="0"/>
                                    </a:rPr>
                                  </m:ctrlPr>
                                </m:sSubPr>
                                <m:e>
                                  <m:r>
                                    <a:rPr lang="ru-RU" i="1">
                                      <a:latin typeface="Cambria Math" panose="02040503050406030204" pitchFamily="18" charset="0"/>
                                    </a:rPr>
                                    <m:t>𝑟</m:t>
                                  </m:r>
                                </m:e>
                                <m:sub>
                                  <m:r>
                                    <a:rPr lang="ru-RU" i="1">
                                      <a:latin typeface="Cambria Math" panose="02040503050406030204" pitchFamily="18" charset="0"/>
                                    </a:rPr>
                                    <m:t>𝑓</m:t>
                                  </m:r>
                                </m:sub>
                              </m:sSub>
                              <m:r>
                                <a:rPr lang="ru-RU" i="0">
                                  <a:latin typeface="Cambria Math" panose="02040503050406030204" pitchFamily="18" charset="0"/>
                                </a:rPr>
                                <m:t>∆</m:t>
                              </m:r>
                              <m:r>
                                <a:rPr lang="ru-RU" i="1">
                                  <a:latin typeface="Cambria Math" panose="02040503050406030204" pitchFamily="18" charset="0"/>
                                </a:rPr>
                                <m:t>𝑡</m:t>
                              </m:r>
                            </m:e>
                          </m:d>
                        </m:den>
                      </m:f>
                    </m:oMath>
                  </m:oMathPara>
                </a14:m>
                <a:endParaRPr lang="ru-RU"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6085700" y="3341182"/>
                <a:ext cx="5816336" cy="793872"/>
              </a:xfrm>
              <a:prstGeom prst="rect">
                <a:avLst/>
              </a:prstGeom>
              <a:blipFill>
                <a:blip r:embed="rId9"/>
                <a:stretch>
                  <a:fillRect b="-30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Прямоугольник 25"/>
              <p:cNvSpPr/>
              <p:nvPr/>
            </p:nvSpPr>
            <p:spPr>
              <a:xfrm>
                <a:off x="8770448" y="4812100"/>
                <a:ext cx="2031325"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 где</a:t>
                </a:r>
                <a:r>
                  <a:rPr lang="ru-RU" dirty="0" smtClean="0">
                    <a:latin typeface="Times New Roman" panose="02020603050405020304" pitchFamily="18" charset="0"/>
                    <a:ea typeface="Times New Roman" panose="02020603050405020304" pitchFamily="18" charset="0"/>
                  </a:rPr>
                  <a:t> </a:t>
                </a:r>
                <a14:m>
                  <m:oMath xmlns:m="http://schemas.openxmlformats.org/officeDocument/2006/math">
                    <m:r>
                      <a:rPr lang="ru-RU" i="1">
                        <a:latin typeface="Cambria Math" panose="02040503050406030204" pitchFamily="18" charset="0"/>
                        <a:ea typeface="Times New Roman" panose="02020603050405020304" pitchFamily="18" charset="0"/>
                        <a:cs typeface="Times New Roman" panose="02020603050405020304" pitchFamily="18" charset="0"/>
                      </a:rPr>
                      <m:t>𝑠</m:t>
                    </m:r>
                    <m:r>
                      <a:rPr lang="ru-RU" i="1">
                        <a:latin typeface="Cambria Math" panose="02040503050406030204" pitchFamily="18" charset="0"/>
                        <a:ea typeface="Times New Roman" panose="02020603050405020304" pitchFamily="18" charset="0"/>
                        <a:cs typeface="Times New Roman" panose="02020603050405020304" pitchFamily="18" charset="0"/>
                      </a:rPr>
                      <m:t>=[0,</m:t>
                    </m:r>
                    <m:r>
                      <a:rPr lang="en-US" i="1">
                        <a:latin typeface="Cambria Math" panose="02040503050406030204" pitchFamily="18" charset="0"/>
                        <a:ea typeface="Times New Roman" panose="02020603050405020304" pitchFamily="18" charset="0"/>
                        <a:cs typeface="Times New Roman" panose="02020603050405020304" pitchFamily="18" charset="0"/>
                      </a:rPr>
                      <m:t>𝑡</m:t>
                    </m:r>
                    <m:r>
                      <a:rPr lang="ru-RU" i="1">
                        <a:latin typeface="Cambria Math" panose="02040503050406030204" pitchFamily="18" charset="0"/>
                        <a:ea typeface="Times New Roman" panose="02020603050405020304" pitchFamily="18" charset="0"/>
                        <a:cs typeface="Times New Roman" panose="02020603050405020304" pitchFamily="18" charset="0"/>
                      </a:rPr>
                      <m:t>]</m:t>
                    </m:r>
                  </m:oMath>
                </a14:m>
                <a:r>
                  <a:rPr lang="ru-RU" dirty="0">
                    <a:latin typeface="Times New Roman" panose="02020603050405020304" pitchFamily="18" charset="0"/>
                    <a:ea typeface="Times New Roman" panose="02020603050405020304" pitchFamily="18" charset="0"/>
                  </a:rPr>
                  <a:t>;	</a:t>
                </a:r>
                <a:endParaRPr lang="ru-RU" dirty="0"/>
              </a:p>
            </p:txBody>
          </p:sp>
        </mc:Choice>
        <mc:Fallback xmlns="">
          <p:sp>
            <p:nvSpPr>
              <p:cNvPr id="26" name="Прямоугольник 25"/>
              <p:cNvSpPr>
                <a:spLocks noRot="1" noChangeAspect="1" noMove="1" noResize="1" noEditPoints="1" noAdjustHandles="1" noChangeArrowheads="1" noChangeShapeType="1" noTextEdit="1"/>
              </p:cNvSpPr>
              <p:nvPr/>
            </p:nvSpPr>
            <p:spPr>
              <a:xfrm>
                <a:off x="8770448" y="4812100"/>
                <a:ext cx="2031325" cy="369332"/>
              </a:xfrm>
              <a:prstGeom prst="rect">
                <a:avLst/>
              </a:prstGeom>
              <a:blipFill>
                <a:blip r:embed="rId10"/>
                <a:stretch>
                  <a:fillRect l="-2703" t="-9836" b="-22951"/>
                </a:stretch>
              </a:blipFill>
            </p:spPr>
            <p:txBody>
              <a:bodyPr/>
              <a:lstStyle/>
              <a:p>
                <a:r>
                  <a:rPr lang="ru-RU">
                    <a:noFill/>
                  </a:rPr>
                  <a:t> </a:t>
                </a:r>
              </a:p>
            </p:txBody>
          </p:sp>
        </mc:Fallback>
      </mc:AlternateContent>
      <p:sp>
        <p:nvSpPr>
          <p:cNvPr id="27" name="Прямоугольник 26"/>
          <p:cNvSpPr/>
          <p:nvPr/>
        </p:nvSpPr>
        <p:spPr>
          <a:xfrm>
            <a:off x="5962760" y="4066181"/>
            <a:ext cx="6096000" cy="729430"/>
          </a:xfrm>
          <a:prstGeom prst="rect">
            <a:avLst/>
          </a:prstGeom>
        </p:spPr>
        <p:txBody>
          <a:bodyPr>
            <a:spAutoFit/>
          </a:bodyPr>
          <a:lstStyle/>
          <a:p>
            <a:pPr marL="285750" lvl="0" indent="-285750" algn="just">
              <a:lnSpc>
                <a:spcPct val="115000"/>
              </a:lnSpc>
              <a:spcAft>
                <a:spcPts val="0"/>
              </a:spcAft>
              <a:buFont typeface="Wingdings" panose="05000000000000000000" pitchFamily="2" charset="2"/>
              <a:buChar char="§"/>
            </a:pPr>
            <a:r>
              <a:rPr lang="ru-RU" dirty="0">
                <a:latin typeface="Times New Roman" panose="02020603050405020304" pitchFamily="18" charset="0"/>
                <a:ea typeface="Times New Roman" panose="02020603050405020304" pitchFamily="18" charset="0"/>
                <a:cs typeface="Times New Roman" panose="02020603050405020304" pitchFamily="18" charset="0"/>
              </a:rPr>
              <a:t>стоимость опциона </a:t>
            </a:r>
            <a:r>
              <a:rPr lang="ru-RU" dirty="0">
                <a:latin typeface="Times New Roman" panose="02020603050405020304" pitchFamily="18" charset="0"/>
                <a:ea typeface="Calibri" panose="020F0502020204030204" pitchFamily="34" charset="0"/>
                <a:cs typeface="Times New Roman" panose="02020603050405020304" pitchFamily="18" charset="0"/>
              </a:rPr>
              <a:t>(тогда это дерево стоимости опциона), вычисляемое в общем виде по формуле: </a:t>
            </a:r>
          </a:p>
        </p:txBody>
      </p:sp>
      <p:cxnSp>
        <p:nvCxnSpPr>
          <p:cNvPr id="29" name="Прямая соединительная линия 28"/>
          <p:cNvCxnSpPr/>
          <p:nvPr/>
        </p:nvCxnSpPr>
        <p:spPr>
          <a:xfrm>
            <a:off x="5962760" y="548936"/>
            <a:ext cx="0" cy="5742344"/>
          </a:xfrm>
          <a:prstGeom prst="line">
            <a:avLst/>
          </a:prstGeom>
          <a:ln w="38100" cmpd="dbl"/>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Прямоугольник 31"/>
              <p:cNvSpPr/>
              <p:nvPr/>
            </p:nvSpPr>
            <p:spPr>
              <a:xfrm>
                <a:off x="6085700" y="4752043"/>
                <a:ext cx="2851102" cy="433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ru-RU" i="1">
                              <a:latin typeface="Cambria Math" panose="02040503050406030204" pitchFamily="18" charset="0"/>
                            </a:rPr>
                          </m:ctrlPr>
                        </m:dPr>
                        <m:e>
                          <m:sSubSup>
                            <m:sSubSupPr>
                              <m:ctrlPr>
                                <a:rPr lang="ru-RU" i="1">
                                  <a:latin typeface="Cambria Math" panose="02040503050406030204" pitchFamily="18" charset="0"/>
                                </a:rPr>
                              </m:ctrlPr>
                            </m:sSubSupPr>
                            <m:e>
                              <m:r>
                                <a:rPr lang="ru-RU" i="1">
                                  <a:latin typeface="Cambria Math" panose="02040503050406030204" pitchFamily="18" charset="0"/>
                                </a:rPr>
                                <m:t>𝐶</m:t>
                              </m:r>
                            </m:e>
                            <m:sub>
                              <m:r>
                                <a:rPr lang="ru-RU" i="1">
                                  <a:latin typeface="Cambria Math" panose="02040503050406030204" pitchFamily="18" charset="0"/>
                                </a:rPr>
                                <m:t>𝑡</m:t>
                              </m:r>
                            </m:sub>
                            <m:sup>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𝑠</m:t>
                                  </m:r>
                                </m:sub>
                              </m:sSub>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𝑡</m:t>
                                  </m:r>
                                  <m:r>
                                    <a:rPr lang="ru-RU" i="0">
                                      <a:latin typeface="Cambria Math" panose="02040503050406030204" pitchFamily="18" charset="0"/>
                                    </a:rPr>
                                    <m:t>−</m:t>
                                  </m:r>
                                  <m:r>
                                    <a:rPr lang="ru-RU" i="1">
                                      <a:latin typeface="Cambria Math" panose="02040503050406030204" pitchFamily="18" charset="0"/>
                                    </a:rPr>
                                    <m:t>𝑠</m:t>
                                  </m:r>
                                </m:sub>
                              </m:sSub>
                            </m:sup>
                          </m:sSubSup>
                          <m:r>
                            <a:rPr lang="ru-RU" i="0">
                              <a:latin typeface="Cambria Math" panose="02040503050406030204" pitchFamily="18" charset="0"/>
                            </a:rPr>
                            <m:t>=</m:t>
                          </m:r>
                          <m:r>
                            <m:rPr>
                              <m:sty m:val="p"/>
                            </m:rPr>
                            <a:rPr lang="ru-RU" i="0">
                              <a:latin typeface="Cambria Math" panose="02040503050406030204" pitchFamily="18" charset="0"/>
                            </a:rPr>
                            <m:t>ma</m:t>
                          </m:r>
                          <m:func>
                            <m:funcPr>
                              <m:ctrlPr>
                                <a:rPr lang="ru-RU" i="1">
                                  <a:latin typeface="Cambria Math" panose="02040503050406030204" pitchFamily="18" charset="0"/>
                                </a:rPr>
                              </m:ctrlPr>
                            </m:funcPr>
                            <m:fName>
                              <m:r>
                                <m:rPr>
                                  <m:sty m:val="p"/>
                                </m:rPr>
                                <a:rPr lang="ru-RU" i="0">
                                  <a:latin typeface="Cambria Math" panose="02040503050406030204" pitchFamily="18" charset="0"/>
                                </a:rPr>
                                <m:t>x</m:t>
                              </m:r>
                            </m:fName>
                            <m:e>
                              <m:r>
                                <a:rPr lang="ru-RU" i="0">
                                  <a:latin typeface="Cambria Math" panose="02040503050406030204" pitchFamily="18" charset="0"/>
                                </a:rPr>
                                <m:t>(</m:t>
                              </m:r>
                            </m:e>
                          </m:func>
                          <m:sSubSup>
                            <m:sSubSupPr>
                              <m:ctrlPr>
                                <a:rPr lang="ru-RU" i="1">
                                  <a:latin typeface="Cambria Math" panose="02040503050406030204" pitchFamily="18" charset="0"/>
                                </a:rPr>
                              </m:ctrlPr>
                            </m:sSubSupPr>
                            <m:e>
                              <m:r>
                                <a:rPr lang="ru-RU" i="1">
                                  <a:latin typeface="Cambria Math" panose="02040503050406030204" pitchFamily="18" charset="0"/>
                                </a:rPr>
                                <m:t>𝑉</m:t>
                              </m:r>
                            </m:e>
                            <m:sub>
                              <m:r>
                                <a:rPr lang="ru-RU" i="1">
                                  <a:latin typeface="Cambria Math" panose="02040503050406030204" pitchFamily="18" charset="0"/>
                                </a:rPr>
                                <m:t>𝑡</m:t>
                              </m:r>
                            </m:sub>
                            <m:sup>
                              <m:sSub>
                                <m:sSubPr>
                                  <m:ctrlPr>
                                    <a:rPr lang="ru-RU" i="1">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𝑠</m:t>
                                  </m:r>
                                </m:sub>
                              </m:sSub>
                              <m:sSub>
                                <m:sSubPr>
                                  <m:ctrlPr>
                                    <a:rPr lang="ru-RU" i="1">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𝑡</m:t>
                                  </m:r>
                                  <m:r>
                                    <a:rPr lang="ru-RU" i="0">
                                      <a:latin typeface="Cambria Math" panose="02040503050406030204" pitchFamily="18" charset="0"/>
                                    </a:rPr>
                                    <m:t>−</m:t>
                                  </m:r>
                                  <m:r>
                                    <a:rPr lang="ru-RU" i="1">
                                      <a:latin typeface="Cambria Math" panose="02040503050406030204" pitchFamily="18" charset="0"/>
                                    </a:rPr>
                                    <m:t>𝑠</m:t>
                                  </m:r>
                                </m:sub>
                              </m:sSub>
                            </m:sup>
                          </m:sSubSup>
                          <m:r>
                            <a:rPr lang="ru-RU" i="0">
                              <a:latin typeface="Cambria Math" panose="02040503050406030204" pitchFamily="18" charset="0"/>
                            </a:rPr>
                            <m:t>, 0</m:t>
                          </m:r>
                        </m:e>
                      </m:d>
                    </m:oMath>
                  </m:oMathPara>
                </a14:m>
                <a:endParaRPr lang="ru-RU" dirty="0"/>
              </a:p>
            </p:txBody>
          </p:sp>
        </mc:Choice>
        <mc:Fallback xmlns="">
          <p:sp>
            <p:nvSpPr>
              <p:cNvPr id="32" name="Прямоугольник 31"/>
              <p:cNvSpPr>
                <a:spLocks noRot="1" noChangeAspect="1" noMove="1" noResize="1" noEditPoints="1" noAdjustHandles="1" noChangeArrowheads="1" noChangeShapeType="1" noTextEdit="1"/>
              </p:cNvSpPr>
              <p:nvPr/>
            </p:nvSpPr>
            <p:spPr>
              <a:xfrm>
                <a:off x="6085700" y="4752043"/>
                <a:ext cx="2851102" cy="433965"/>
              </a:xfrm>
              <a:prstGeom prst="rect">
                <a:avLst/>
              </a:prstGeom>
              <a:blipFill>
                <a:blip r:embed="rId11"/>
                <a:stretch>
                  <a:fillRect t="-209859" r="-32051" b="-322535"/>
                </a:stretch>
              </a:blipFill>
            </p:spPr>
            <p:txBody>
              <a:bodyPr/>
              <a:lstStyle/>
              <a:p>
                <a:r>
                  <a:rPr lang="ru-RU">
                    <a:noFill/>
                  </a:rPr>
                  <a:t> </a:t>
                </a:r>
              </a:p>
            </p:txBody>
          </p:sp>
        </mc:Fallback>
      </mc:AlternateContent>
      <p:sp>
        <p:nvSpPr>
          <p:cNvPr id="33" name="Прямоугольник 32"/>
          <p:cNvSpPr/>
          <p:nvPr/>
        </p:nvSpPr>
        <p:spPr>
          <a:xfrm>
            <a:off x="6057020" y="5212102"/>
            <a:ext cx="6035886" cy="646331"/>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Тогда оценка ценности проекта методом реальных опционов будет равна стоимости опциона в узле t=0:</a:t>
            </a:r>
            <a:endParaRPr lang="ru-RU" dirty="0"/>
          </a:p>
        </p:txBody>
      </p:sp>
      <mc:AlternateContent xmlns:mc="http://schemas.openxmlformats.org/markup-compatibility/2006" xmlns:a14="http://schemas.microsoft.com/office/drawing/2010/main">
        <mc:Choice Requires="a14">
          <p:sp>
            <p:nvSpPr>
              <p:cNvPr id="34" name="Прямоугольник 33"/>
              <p:cNvSpPr/>
              <p:nvPr/>
            </p:nvSpPr>
            <p:spPr>
              <a:xfrm>
                <a:off x="8047840" y="5884527"/>
                <a:ext cx="1892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𝐶</m:t>
                              </m:r>
                            </m:e>
                            <m:sub>
                              <m:r>
                                <a:rPr lang="ru-RU" i="0">
                                  <a:latin typeface="Cambria Math" panose="02040503050406030204" pitchFamily="18" charset="0"/>
                                </a:rPr>
                                <m:t>0</m:t>
                              </m:r>
                            </m:sub>
                          </m:sSub>
                          <m:r>
                            <a:rPr lang="ru-RU" i="0">
                              <a:latin typeface="Cambria Math" panose="02040503050406030204" pitchFamily="18" charset="0"/>
                            </a:rPr>
                            <m:t>=</m:t>
                          </m:r>
                          <m:r>
                            <m:rPr>
                              <m:sty m:val="p"/>
                            </m:rPr>
                            <a:rPr lang="ru-RU" i="0">
                              <a:latin typeface="Cambria Math" panose="02040503050406030204" pitchFamily="18" charset="0"/>
                            </a:rPr>
                            <m:t>ma</m:t>
                          </m:r>
                          <m:func>
                            <m:funcPr>
                              <m:ctrlPr>
                                <a:rPr lang="ru-RU" i="1">
                                  <a:latin typeface="Cambria Math" panose="02040503050406030204" pitchFamily="18" charset="0"/>
                                </a:rPr>
                              </m:ctrlPr>
                            </m:funcPr>
                            <m:fName>
                              <m:r>
                                <m:rPr>
                                  <m:sty m:val="p"/>
                                </m:rPr>
                                <a:rPr lang="ru-RU" i="0">
                                  <a:latin typeface="Cambria Math" panose="02040503050406030204" pitchFamily="18" charset="0"/>
                                </a:rPr>
                                <m:t>x</m:t>
                              </m:r>
                            </m:fName>
                            <m:e>
                              <m:r>
                                <a:rPr lang="ru-RU" i="0">
                                  <a:latin typeface="Cambria Math" panose="02040503050406030204" pitchFamily="18" charset="0"/>
                                </a:rPr>
                                <m:t>(</m:t>
                              </m:r>
                            </m:e>
                          </m:func>
                          <m:sSub>
                            <m:sSubPr>
                              <m:ctrlPr>
                                <a:rPr lang="ru-RU" i="1">
                                  <a:latin typeface="Cambria Math" panose="02040503050406030204" pitchFamily="18" charset="0"/>
                                </a:rPr>
                              </m:ctrlPr>
                            </m:sSubPr>
                            <m:e>
                              <m:r>
                                <a:rPr lang="ru-RU" i="1">
                                  <a:latin typeface="Cambria Math" panose="02040503050406030204" pitchFamily="18" charset="0"/>
                                </a:rPr>
                                <m:t>𝑉</m:t>
                              </m:r>
                            </m:e>
                            <m:sub>
                              <m:r>
                                <a:rPr lang="ru-RU" i="0">
                                  <a:latin typeface="Cambria Math" panose="02040503050406030204" pitchFamily="18" charset="0"/>
                                </a:rPr>
                                <m:t>0</m:t>
                              </m:r>
                            </m:sub>
                          </m:sSub>
                          <m:r>
                            <a:rPr lang="ru-RU" i="0">
                              <a:latin typeface="Cambria Math" panose="02040503050406030204" pitchFamily="18" charset="0"/>
                            </a:rPr>
                            <m:t>, 0</m:t>
                          </m:r>
                        </m:e>
                      </m:d>
                    </m:oMath>
                  </m:oMathPara>
                </a14:m>
                <a:endParaRPr lang="ru-RU" dirty="0"/>
              </a:p>
            </p:txBody>
          </p:sp>
        </mc:Choice>
        <mc:Fallback xmlns="">
          <p:sp>
            <p:nvSpPr>
              <p:cNvPr id="34" name="Прямоугольник 33"/>
              <p:cNvSpPr>
                <a:spLocks noRot="1" noChangeAspect="1" noMove="1" noResize="1" noEditPoints="1" noAdjustHandles="1" noChangeArrowheads="1" noChangeShapeType="1" noTextEdit="1"/>
              </p:cNvSpPr>
              <p:nvPr/>
            </p:nvSpPr>
            <p:spPr>
              <a:xfrm>
                <a:off x="8047840" y="5884527"/>
                <a:ext cx="1892056" cy="369332"/>
              </a:xfrm>
              <a:prstGeom prst="rect">
                <a:avLst/>
              </a:prstGeom>
              <a:blipFill>
                <a:blip r:embed="rId12"/>
                <a:stretch>
                  <a:fillRect t="-119672" r="-26367" b="-183607"/>
                </a:stretch>
              </a:blipFill>
            </p:spPr>
            <p:txBody>
              <a:bodyPr/>
              <a:lstStyle/>
              <a:p>
                <a:r>
                  <a:rPr lang="ru-RU">
                    <a:noFill/>
                  </a:rPr>
                  <a:t> </a:t>
                </a:r>
              </a:p>
            </p:txBody>
          </p:sp>
        </mc:Fallback>
      </mc:AlternateContent>
    </p:spTree>
    <p:extLst>
      <p:ext uri="{BB962C8B-B14F-4D97-AF65-F5344CB8AC3E}">
        <p14:creationId xmlns:p14="http://schemas.microsoft.com/office/powerpoint/2010/main" val="65354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13</a:t>
            </a:fld>
            <a:endParaRPr lang="ru-RU" sz="1800" dirty="0"/>
          </a:p>
        </p:txBody>
      </p:sp>
      <p:sp>
        <p:nvSpPr>
          <p:cNvPr id="3" name="Заголовок 1"/>
          <p:cNvSpPr txBox="1">
            <a:spLocks/>
          </p:cNvSpPr>
          <p:nvPr/>
        </p:nvSpPr>
        <p:spPr>
          <a:xfrm>
            <a:off x="167640" y="0"/>
            <a:ext cx="11856720" cy="66594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2000" b="1" dirty="0" smtClean="0">
                <a:latin typeface="Times New Roman" panose="02020603050405020304" pitchFamily="18" charset="0"/>
                <a:cs typeface="Times New Roman" panose="02020603050405020304" pitchFamily="18" charset="0"/>
              </a:rPr>
              <a:t>Сравнение результатов оценки инвестиционного проекта разработки участка Буранный месторождения Томтор с помощью DCF-модели и реальных опционов, млрд руб.</a:t>
            </a:r>
            <a:endParaRPr lang="ru-RU" sz="2000" dirty="0">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3450596717"/>
              </p:ext>
            </p:extLst>
          </p:nvPr>
        </p:nvGraphicFramePr>
        <p:xfrm>
          <a:off x="1480108" y="855879"/>
          <a:ext cx="9231783" cy="5091563"/>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rot="16200000">
            <a:off x="-498622" y="1521530"/>
            <a:ext cx="2224425" cy="830997"/>
          </a:xfrm>
          <a:prstGeom prst="rect">
            <a:avLst/>
          </a:prstGeom>
          <a:noFill/>
        </p:spPr>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Традиционный подход</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6" name="Левая фигурная скобка 5"/>
          <p:cNvSpPr/>
          <p:nvPr/>
        </p:nvSpPr>
        <p:spPr>
          <a:xfrm>
            <a:off x="1160124" y="1171642"/>
            <a:ext cx="353466" cy="1530774"/>
          </a:xfrm>
          <a:prstGeom prst="leftBrace">
            <a:avLst>
              <a:gd name="adj1" fmla="val 17029"/>
              <a:gd name="adj2" fmla="val 48936"/>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Левая фигурная скобка 6"/>
          <p:cNvSpPr/>
          <p:nvPr/>
        </p:nvSpPr>
        <p:spPr>
          <a:xfrm>
            <a:off x="1126642" y="3049241"/>
            <a:ext cx="353466" cy="2183506"/>
          </a:xfrm>
          <a:prstGeom prst="leftBrace">
            <a:avLst>
              <a:gd name="adj1" fmla="val 17029"/>
              <a:gd name="adj2" fmla="val 48936"/>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ямоугольник 7"/>
          <p:cNvSpPr/>
          <p:nvPr/>
        </p:nvSpPr>
        <p:spPr>
          <a:xfrm rot="16200000">
            <a:off x="-266680" y="3725497"/>
            <a:ext cx="1760540" cy="830997"/>
          </a:xfrm>
          <a:prstGeom prst="rect">
            <a:avLst/>
          </a:prstGeom>
          <a:noFill/>
        </p:spPr>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Опционный подход</a:t>
            </a:r>
            <a:endParaRPr lang="ru-RU"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2924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14</a:t>
            </a:fld>
            <a:endParaRPr lang="ru-RU" sz="1800" dirty="0"/>
          </a:p>
        </p:txBody>
      </p:sp>
      <p:graphicFrame>
        <p:nvGraphicFramePr>
          <p:cNvPr id="3" name="Диаграмма 2"/>
          <p:cNvGraphicFramePr>
            <a:graphicFrameLocks/>
          </p:cNvGraphicFramePr>
          <p:nvPr>
            <p:extLst>
              <p:ext uri="{D42A27DB-BD31-4B8C-83A1-F6EECF244321}">
                <p14:modId xmlns:p14="http://schemas.microsoft.com/office/powerpoint/2010/main" val="3834545018"/>
              </p:ext>
            </p:extLst>
          </p:nvPr>
        </p:nvGraphicFramePr>
        <p:xfrm>
          <a:off x="268922" y="643467"/>
          <a:ext cx="5827078" cy="2692400"/>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1"/>
          <p:cNvSpPr txBox="1">
            <a:spLocks/>
          </p:cNvSpPr>
          <p:nvPr/>
        </p:nvSpPr>
        <p:spPr>
          <a:xfrm>
            <a:off x="167640" y="79998"/>
            <a:ext cx="11856720" cy="4064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2000" b="1" dirty="0" smtClean="0">
                <a:latin typeface="Times New Roman" panose="02020603050405020304" pitchFamily="18" charset="0"/>
                <a:cs typeface="Times New Roman" panose="02020603050405020304" pitchFamily="18" charset="0"/>
              </a:rPr>
              <a:t>Цены на иттрий, неодим, лантан и тербий</a:t>
            </a:r>
            <a:endParaRPr lang="ru-RU" sz="2000"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4236174883"/>
              </p:ext>
            </p:extLst>
          </p:nvPr>
        </p:nvGraphicFramePr>
        <p:xfrm>
          <a:off x="6096000" y="643467"/>
          <a:ext cx="5757333" cy="2692400"/>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790561" y="736164"/>
            <a:ext cx="2844625" cy="338554"/>
          </a:xfrm>
          <a:prstGeom prst="rect">
            <a:avLst/>
          </a:prstGeom>
        </p:spPr>
        <p:txBody>
          <a:bodyPr wrap="none">
            <a:spAutoFit/>
          </a:bodyPr>
          <a:lstStyle/>
          <a:p>
            <a:r>
              <a:rPr lang="ru-RU" sz="1600" b="1" dirty="0">
                <a:latin typeface="Times New Roman" panose="02020603050405020304" pitchFamily="18" charset="0"/>
                <a:ea typeface="Times New Roman" panose="02020603050405020304" pitchFamily="18" charset="0"/>
              </a:rPr>
              <a:t>Цена оксида иттрия, </a:t>
            </a:r>
            <a:r>
              <a:rPr lang="en-US" sz="1600" b="1" dirty="0">
                <a:latin typeface="Times New Roman" panose="02020603050405020304" pitchFamily="18" charset="0"/>
                <a:ea typeface="Times New Roman" panose="02020603050405020304" pitchFamily="18" charset="0"/>
              </a:rPr>
              <a:t>USD</a:t>
            </a:r>
            <a:r>
              <a:rPr lang="ru-RU" sz="1600" b="1" dirty="0">
                <a:latin typeface="Times New Roman" panose="02020603050405020304" pitchFamily="18" charset="0"/>
                <a:ea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rPr>
              <a:t>kg</a:t>
            </a:r>
            <a:endParaRPr lang="ru-RU" sz="1600" b="1" dirty="0"/>
          </a:p>
        </p:txBody>
      </p:sp>
      <p:sp>
        <p:nvSpPr>
          <p:cNvPr id="8" name="Прямоугольник 7"/>
          <p:cNvSpPr/>
          <p:nvPr/>
        </p:nvSpPr>
        <p:spPr>
          <a:xfrm>
            <a:off x="6617639" y="674608"/>
            <a:ext cx="2948628" cy="461665"/>
          </a:xfrm>
          <a:prstGeom prst="rect">
            <a:avLst/>
          </a:prstGeom>
        </p:spPr>
        <p:txBody>
          <a:bodyPr wrap="none">
            <a:spAutoFit/>
          </a:bodyPr>
          <a:lstStyle/>
          <a:p>
            <a:pPr algn="ctr">
              <a:lnSpc>
                <a:spcPct val="150000"/>
              </a:lnSpc>
              <a:spcAft>
                <a:spcPts val="0"/>
              </a:spcAft>
            </a:pPr>
            <a:r>
              <a:rPr lang="ru-RU" sz="1600" b="1" dirty="0">
                <a:latin typeface="Times New Roman" panose="02020603050405020304" pitchFamily="18" charset="0"/>
                <a:ea typeface="Times New Roman" panose="02020603050405020304" pitchFamily="18" charset="0"/>
              </a:rPr>
              <a:t>Цена оксида неодима, </a:t>
            </a:r>
            <a:r>
              <a:rPr lang="en-US" sz="1600" b="1" dirty="0">
                <a:latin typeface="Times New Roman" panose="02020603050405020304" pitchFamily="18" charset="0"/>
                <a:ea typeface="Times New Roman" panose="02020603050405020304" pitchFamily="18" charset="0"/>
              </a:rPr>
              <a:t>USD</a:t>
            </a:r>
            <a:r>
              <a:rPr lang="ru-RU" sz="1600" b="1" dirty="0">
                <a:latin typeface="Times New Roman" panose="02020603050405020304" pitchFamily="18" charset="0"/>
                <a:ea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rPr>
              <a:t>kg</a:t>
            </a:r>
            <a:endParaRPr lang="ru-RU" sz="1600" b="1" dirty="0">
              <a:latin typeface="Times New Roman" panose="02020603050405020304" pitchFamily="18" charset="0"/>
              <a:ea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1123303564"/>
              </p:ext>
            </p:extLst>
          </p:nvPr>
        </p:nvGraphicFramePr>
        <p:xfrm>
          <a:off x="6096000" y="3356798"/>
          <a:ext cx="5757333" cy="2874667"/>
        </p:xfrm>
        <a:graphic>
          <a:graphicData uri="http://schemas.openxmlformats.org/drawingml/2006/chart">
            <c:chart xmlns:c="http://schemas.openxmlformats.org/drawingml/2006/chart" xmlns:r="http://schemas.openxmlformats.org/officeDocument/2006/relationships" r:id="rId5"/>
          </a:graphicData>
        </a:graphic>
      </p:graphicFrame>
      <p:sp>
        <p:nvSpPr>
          <p:cNvPr id="12" name="Прямоугольник 11"/>
          <p:cNvSpPr/>
          <p:nvPr/>
        </p:nvSpPr>
        <p:spPr>
          <a:xfrm>
            <a:off x="6617639" y="3515267"/>
            <a:ext cx="2816477" cy="338554"/>
          </a:xfrm>
          <a:prstGeom prst="rect">
            <a:avLst/>
          </a:prstGeom>
        </p:spPr>
        <p:txBody>
          <a:bodyPr wrap="none">
            <a:spAutoFit/>
          </a:bodyPr>
          <a:lstStyle/>
          <a:p>
            <a:r>
              <a:rPr lang="ru-RU" sz="1600" b="1" dirty="0">
                <a:latin typeface="Times New Roman" panose="02020603050405020304" pitchFamily="18" charset="0"/>
                <a:ea typeface="Times New Roman" panose="02020603050405020304" pitchFamily="18" charset="0"/>
              </a:rPr>
              <a:t>Цена оксида тербия, </a:t>
            </a:r>
            <a:r>
              <a:rPr lang="en-US" sz="1600" b="1" dirty="0">
                <a:latin typeface="Times New Roman" panose="02020603050405020304" pitchFamily="18" charset="0"/>
                <a:ea typeface="Times New Roman" panose="02020603050405020304" pitchFamily="18" charset="0"/>
              </a:rPr>
              <a:t>USD</a:t>
            </a:r>
            <a:r>
              <a:rPr lang="ru-RU" sz="1600" b="1" dirty="0">
                <a:latin typeface="Times New Roman" panose="02020603050405020304" pitchFamily="18" charset="0"/>
                <a:ea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rPr>
              <a:t>kg</a:t>
            </a:r>
            <a:endParaRPr lang="ru-RU" sz="1600" b="1" dirty="0"/>
          </a:p>
        </p:txBody>
      </p:sp>
      <p:sp>
        <p:nvSpPr>
          <p:cNvPr id="13" name="Прямоугольник 12"/>
          <p:cNvSpPr/>
          <p:nvPr/>
        </p:nvSpPr>
        <p:spPr>
          <a:xfrm>
            <a:off x="79909" y="6488458"/>
            <a:ext cx="10476561" cy="307777"/>
          </a:xfrm>
          <a:prstGeom prst="rect">
            <a:avLst/>
          </a:prstGeom>
        </p:spPr>
        <p:txBody>
          <a:bodyPr wrap="square">
            <a:spAutoFit/>
          </a:bodyPr>
          <a:lstStyle/>
          <a:p>
            <a:r>
              <a:rPr lang="ru-RU" sz="1400" b="1" i="1" dirty="0">
                <a:solidFill>
                  <a:schemeClr val="bg1"/>
                </a:solidFill>
                <a:latin typeface="Times New Roman" panose="02020603050405020304" pitchFamily="18" charset="0"/>
                <a:ea typeface="Times New Roman" panose="02020603050405020304" pitchFamily="18" charset="0"/>
              </a:rPr>
              <a:t>Данные получены на основе двух источников: Геологической службы США </a:t>
            </a:r>
            <a:r>
              <a:rPr lang="ru-RU" sz="1400" b="1" i="1" dirty="0" smtClean="0">
                <a:solidFill>
                  <a:schemeClr val="bg1"/>
                </a:solidFill>
                <a:latin typeface="Times New Roman" panose="02020603050405020304" pitchFamily="18" charset="0"/>
                <a:ea typeface="Times New Roman" panose="02020603050405020304" pitchFamily="18" charset="0"/>
              </a:rPr>
              <a:t>и </a:t>
            </a:r>
            <a:r>
              <a:rPr lang="ru-RU" sz="1400" b="1" i="1" dirty="0">
                <a:solidFill>
                  <a:schemeClr val="bg1"/>
                </a:solidFill>
                <a:latin typeface="Times New Roman" panose="02020603050405020304" pitchFamily="18" charset="0"/>
                <a:ea typeface="Times New Roman" panose="02020603050405020304" pitchFamily="18" charset="0"/>
              </a:rPr>
              <a:t>торговой площадки </a:t>
            </a:r>
            <a:r>
              <a:rPr lang="ru-RU" sz="1400" b="1" i="1" dirty="0" err="1">
                <a:solidFill>
                  <a:schemeClr val="bg1"/>
                </a:solidFill>
                <a:latin typeface="Times New Roman" panose="02020603050405020304" pitchFamily="18" charset="0"/>
                <a:ea typeface="Times New Roman" panose="02020603050405020304" pitchFamily="18" charset="0"/>
              </a:rPr>
              <a:t>Asian</a:t>
            </a:r>
            <a:r>
              <a:rPr lang="ru-RU" sz="1400" b="1" i="1" dirty="0">
                <a:solidFill>
                  <a:schemeClr val="bg1"/>
                </a:solidFill>
                <a:latin typeface="Times New Roman" panose="02020603050405020304" pitchFamily="18" charset="0"/>
                <a:ea typeface="Times New Roman" panose="02020603050405020304" pitchFamily="18" charset="0"/>
              </a:rPr>
              <a:t> </a:t>
            </a:r>
            <a:r>
              <a:rPr lang="ru-RU" sz="1400" b="1" i="1" dirty="0" smtClean="0">
                <a:solidFill>
                  <a:schemeClr val="bg1"/>
                </a:solidFill>
                <a:latin typeface="Times New Roman" panose="02020603050405020304" pitchFamily="18" charset="0"/>
                <a:ea typeface="Times New Roman" panose="02020603050405020304" pitchFamily="18" charset="0"/>
              </a:rPr>
              <a:t>Metal.</a:t>
            </a:r>
            <a:endParaRPr lang="ru-RU" sz="1400" b="1" dirty="0">
              <a:solidFill>
                <a:schemeClr val="bg1"/>
              </a:solidFill>
            </a:endParaRPr>
          </a:p>
        </p:txBody>
      </p:sp>
      <p:graphicFrame>
        <p:nvGraphicFramePr>
          <p:cNvPr id="14" name="Диаграмма 13"/>
          <p:cNvGraphicFramePr>
            <a:graphicFrameLocks/>
          </p:cNvGraphicFramePr>
          <p:nvPr>
            <p:extLst>
              <p:ext uri="{D42A27DB-BD31-4B8C-83A1-F6EECF244321}">
                <p14:modId xmlns:p14="http://schemas.microsoft.com/office/powerpoint/2010/main" val="4242114804"/>
              </p:ext>
            </p:extLst>
          </p:nvPr>
        </p:nvGraphicFramePr>
        <p:xfrm>
          <a:off x="268922" y="3429000"/>
          <a:ext cx="5701572" cy="2802464"/>
        </p:xfrm>
        <a:graphic>
          <a:graphicData uri="http://schemas.openxmlformats.org/drawingml/2006/chart">
            <c:chart xmlns:c="http://schemas.openxmlformats.org/drawingml/2006/chart" xmlns:r="http://schemas.openxmlformats.org/officeDocument/2006/relationships" r:id="rId6"/>
          </a:graphicData>
        </a:graphic>
      </p:graphicFrame>
      <p:sp>
        <p:nvSpPr>
          <p:cNvPr id="5" name="Прямоугольник 4"/>
          <p:cNvSpPr/>
          <p:nvPr/>
        </p:nvSpPr>
        <p:spPr>
          <a:xfrm>
            <a:off x="790561" y="3515267"/>
            <a:ext cx="2942409" cy="338554"/>
          </a:xfrm>
          <a:prstGeom prst="rect">
            <a:avLst/>
          </a:prstGeom>
        </p:spPr>
        <p:txBody>
          <a:bodyPr wrap="none">
            <a:spAutoFit/>
          </a:bodyPr>
          <a:lstStyle/>
          <a:p>
            <a:r>
              <a:rPr lang="ru-RU" sz="1600" b="1" dirty="0">
                <a:latin typeface="Times New Roman" panose="02020603050405020304" pitchFamily="18" charset="0"/>
                <a:ea typeface="Times New Roman" panose="02020603050405020304" pitchFamily="18" charset="0"/>
              </a:rPr>
              <a:t>Цена оксида лантана, </a:t>
            </a:r>
            <a:r>
              <a:rPr lang="en-US" sz="1600" b="1" dirty="0">
                <a:latin typeface="Times New Roman" panose="02020603050405020304" pitchFamily="18" charset="0"/>
                <a:ea typeface="Times New Roman" panose="02020603050405020304" pitchFamily="18" charset="0"/>
              </a:rPr>
              <a:t>USD</a:t>
            </a:r>
            <a:r>
              <a:rPr lang="ru-RU" sz="1600" b="1" dirty="0">
                <a:latin typeface="Times New Roman" panose="02020603050405020304" pitchFamily="18" charset="0"/>
                <a:ea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rPr>
              <a:t>kg</a:t>
            </a:r>
            <a:endParaRPr lang="ru-RU" sz="1600" b="1" dirty="0"/>
          </a:p>
        </p:txBody>
      </p:sp>
    </p:spTree>
    <p:extLst>
      <p:ext uri="{BB962C8B-B14F-4D97-AF65-F5344CB8AC3E}">
        <p14:creationId xmlns:p14="http://schemas.microsoft.com/office/powerpoint/2010/main" val="203817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15</a:t>
            </a:fld>
            <a:endParaRPr lang="ru-RU" sz="1800" dirty="0"/>
          </a:p>
        </p:txBody>
      </p:sp>
      <p:sp>
        <p:nvSpPr>
          <p:cNvPr id="3" name="Заголовок 1"/>
          <p:cNvSpPr txBox="1">
            <a:spLocks/>
          </p:cNvSpPr>
          <p:nvPr/>
        </p:nvSpPr>
        <p:spPr>
          <a:xfrm>
            <a:off x="167640" y="79998"/>
            <a:ext cx="11856720" cy="4064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2000" b="1" dirty="0" smtClean="0">
                <a:latin typeface="Times New Roman" panose="02020603050405020304" pitchFamily="18" charset="0"/>
                <a:cs typeface="Times New Roman" panose="02020603050405020304" pitchFamily="18" charset="0"/>
              </a:rPr>
              <a:t>Основные результаты исследования</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6594" y="366121"/>
            <a:ext cx="11957765" cy="2462213"/>
          </a:xfrm>
          <a:prstGeom prst="rect">
            <a:avLst/>
          </a:prstGeom>
        </p:spPr>
        <p:txBody>
          <a:bodyPr wrap="square">
            <a:spAutoFit/>
          </a:bodyPr>
          <a:lstStyle/>
          <a:p>
            <a:pPr marL="342900" indent="-342900">
              <a:buAutoNum type="arabicPeriod"/>
            </a:pPr>
            <a:r>
              <a:rPr lang="ru-RU" sz="1700" b="1" dirty="0" smtClean="0">
                <a:latin typeface="Times New Roman" panose="02020603050405020304" pitchFamily="18" charset="0"/>
                <a:cs typeface="Times New Roman" panose="02020603050405020304" pitchFamily="18" charset="0"/>
              </a:rPr>
              <a:t>Текущее </a:t>
            </a:r>
            <a:r>
              <a:rPr lang="ru-RU" sz="1700" b="1" dirty="0">
                <a:latin typeface="Times New Roman" panose="02020603050405020304" pitchFamily="18" charset="0"/>
                <a:cs typeface="Times New Roman" panose="02020603050405020304" pitchFamily="18" charset="0"/>
              </a:rPr>
              <a:t>инвестиционное решение по проекту разработки участка Буранный </a:t>
            </a:r>
            <a:r>
              <a:rPr lang="ru-RU" sz="1700" b="1" dirty="0" smtClean="0">
                <a:latin typeface="Times New Roman" panose="02020603050405020304" pitchFamily="18" charset="0"/>
                <a:cs typeface="Times New Roman" panose="02020603050405020304" pitchFamily="18" charset="0"/>
              </a:rPr>
              <a:t>месторождения </a:t>
            </a:r>
            <a:r>
              <a:rPr lang="ru-RU" sz="1700" b="1" dirty="0">
                <a:latin typeface="Times New Roman" panose="02020603050405020304" pitchFamily="18" charset="0"/>
                <a:cs typeface="Times New Roman" panose="02020603050405020304" pitchFamily="18" charset="0"/>
              </a:rPr>
              <a:t>Томтор </a:t>
            </a:r>
            <a:r>
              <a:rPr lang="ru-RU" sz="1700" b="1" dirty="0" smtClean="0">
                <a:latin typeface="Times New Roman" panose="02020603050405020304" pitchFamily="18" charset="0"/>
                <a:cs typeface="Times New Roman" panose="02020603050405020304" pitchFamily="18" charset="0"/>
              </a:rPr>
              <a:t>обоснованно</a:t>
            </a:r>
          </a:p>
          <a:p>
            <a:pPr marL="269875" lvl="1" indent="-177800" defTabSz="360363">
              <a:buFont typeface="Arial" panose="020B0604020202020204" pitchFamily="34" charset="0"/>
              <a:buChar char="•"/>
            </a:pPr>
            <a:r>
              <a:rPr lang="ru-RU" sz="1700" dirty="0">
                <a:latin typeface="Times New Roman" panose="02020603050405020304" pitchFamily="18" charset="0"/>
                <a:cs typeface="Times New Roman" panose="02020603050405020304" pitchFamily="18" charset="0"/>
              </a:rPr>
              <a:t>срок окупаемости проекта </a:t>
            </a:r>
            <a:r>
              <a:rPr lang="ru-RU" sz="1700" dirty="0" smtClean="0">
                <a:latin typeface="Times New Roman" panose="02020603050405020304" pitchFamily="18" charset="0"/>
                <a:cs typeface="Times New Roman" panose="02020603050405020304" pitchFamily="18" charset="0"/>
              </a:rPr>
              <a:t>освоения участка Буранный составит </a:t>
            </a:r>
            <a:r>
              <a:rPr lang="ru-RU" sz="1700" dirty="0">
                <a:latin typeface="Times New Roman" panose="02020603050405020304" pitchFamily="18" charset="0"/>
                <a:cs typeface="Times New Roman" panose="02020603050405020304" pitchFamily="18" charset="0"/>
              </a:rPr>
              <a:t>7 </a:t>
            </a:r>
            <a:r>
              <a:rPr lang="ru-RU" sz="1700" dirty="0" smtClean="0">
                <a:latin typeface="Times New Roman" panose="02020603050405020304" pitchFamily="18" charset="0"/>
                <a:cs typeface="Times New Roman" panose="02020603050405020304" pitchFamily="18" charset="0"/>
              </a:rPr>
              <a:t>лет;</a:t>
            </a:r>
          </a:p>
          <a:p>
            <a:pPr marL="269875" lvl="1" indent="-177800" defTabSz="360363">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традиционный подход: </a:t>
            </a:r>
            <a:r>
              <a:rPr lang="en-US" sz="1700" dirty="0" smtClean="0">
                <a:latin typeface="Times New Roman" panose="02020603050405020304" pitchFamily="18" charset="0"/>
                <a:cs typeface="Times New Roman" panose="02020603050405020304" pitchFamily="18" charset="0"/>
              </a:rPr>
              <a:t>NPV</a:t>
            </a:r>
            <a:r>
              <a:rPr lang="ru-RU" sz="1700" baseline="-25000" dirty="0">
                <a:latin typeface="Times New Roman" panose="02020603050405020304" pitchFamily="18" charset="0"/>
                <a:cs typeface="Times New Roman" panose="02020603050405020304" pitchFamily="18" charset="0"/>
              </a:rPr>
              <a:t>10% </a:t>
            </a:r>
            <a:r>
              <a:rPr lang="ru-RU" sz="1700" dirty="0">
                <a:latin typeface="Times New Roman" panose="02020603050405020304" pitchFamily="18" charset="0"/>
                <a:cs typeface="Times New Roman" panose="02020603050405020304" pitchFamily="18" charset="0"/>
              </a:rPr>
              <a:t>= 42,29 млрд руб., </a:t>
            </a:r>
            <a:r>
              <a:rPr lang="en-US" sz="1700" dirty="0">
                <a:latin typeface="Times New Roman" panose="02020603050405020304" pitchFamily="18" charset="0"/>
                <a:cs typeface="Times New Roman" panose="02020603050405020304" pitchFamily="18" charset="0"/>
              </a:rPr>
              <a:t>NPV</a:t>
            </a:r>
            <a:r>
              <a:rPr lang="ru-RU" sz="1700" baseline="-25000" dirty="0">
                <a:latin typeface="Times New Roman" panose="02020603050405020304" pitchFamily="18" charset="0"/>
                <a:cs typeface="Times New Roman" panose="02020603050405020304" pitchFamily="18" charset="0"/>
              </a:rPr>
              <a:t>15% </a:t>
            </a:r>
            <a:r>
              <a:rPr lang="ru-RU" sz="1700" dirty="0">
                <a:latin typeface="Times New Roman" panose="02020603050405020304" pitchFamily="18" charset="0"/>
                <a:cs typeface="Times New Roman" panose="02020603050405020304" pitchFamily="18" charset="0"/>
              </a:rPr>
              <a:t>= 24,87 млрд </a:t>
            </a:r>
            <a:r>
              <a:rPr lang="ru-RU" sz="1700" dirty="0" smtClean="0">
                <a:latin typeface="Times New Roman" panose="02020603050405020304" pitchFamily="18" charset="0"/>
                <a:cs typeface="Times New Roman" panose="02020603050405020304" pitchFamily="18" charset="0"/>
              </a:rPr>
              <a:t>руб.,</a:t>
            </a:r>
          </a:p>
          <a:p>
            <a:pPr marL="269875" lvl="1" indent="-177800" defTabSz="360363"/>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метод реальных опционов: 114,7 – 145,7 млрд руб.;</a:t>
            </a:r>
          </a:p>
          <a:p>
            <a:pPr marL="268288" lvl="1" indent="-177800" defTabSz="360363">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решение о размещении производства </a:t>
            </a:r>
            <a:r>
              <a:rPr lang="ru-RU" sz="1700" dirty="0">
                <a:latin typeface="Times New Roman" panose="02020603050405020304" pitchFamily="18" charset="0"/>
                <a:cs typeface="Times New Roman" panose="02020603050405020304" pitchFamily="18" charset="0"/>
              </a:rPr>
              <a:t>для переработки томторских руд на территории Приаргунского производственного горно-химического </a:t>
            </a:r>
            <a:r>
              <a:rPr lang="ru-RU" sz="1700" dirty="0" smtClean="0">
                <a:latin typeface="Times New Roman" panose="02020603050405020304" pitchFamily="18" charset="0"/>
                <a:cs typeface="Times New Roman" panose="02020603050405020304" pitchFamily="18" charset="0"/>
              </a:rPr>
              <a:t>объединения, </a:t>
            </a:r>
            <a:r>
              <a:rPr lang="ru-RU" sz="1700" dirty="0">
                <a:latin typeface="Times New Roman" panose="02020603050405020304" pitchFamily="18" charset="0"/>
                <a:cs typeface="Times New Roman" panose="02020603050405020304" pitchFamily="18" charset="0"/>
              </a:rPr>
              <a:t>где располагается развитая инфраструктура, является </a:t>
            </a:r>
            <a:r>
              <a:rPr lang="ru-RU" sz="1700" dirty="0" smtClean="0">
                <a:latin typeface="Times New Roman" panose="02020603050405020304" pitchFamily="18" charset="0"/>
                <a:cs typeface="Times New Roman" panose="02020603050405020304" pitchFamily="18" charset="0"/>
              </a:rPr>
              <a:t>целесообразным. В том числе с </a:t>
            </a:r>
            <a:r>
              <a:rPr lang="ru-RU" sz="1700" dirty="0">
                <a:latin typeface="Times New Roman" panose="02020603050405020304" pitchFamily="18" charset="0"/>
                <a:cs typeface="Times New Roman" panose="02020603050405020304" pitchFamily="18" charset="0"/>
              </a:rPr>
              <a:t>точки зрения возможностей сбыта товарной продукции в Китае и в Азиатско-Тихоокеанском регионе в целом, где расположены основные мировые производства высокотехнологичной </a:t>
            </a:r>
            <a:r>
              <a:rPr lang="ru-RU" sz="1700" dirty="0" smtClean="0">
                <a:latin typeface="Times New Roman" panose="02020603050405020304" pitchFamily="18" charset="0"/>
                <a:cs typeface="Times New Roman" panose="02020603050405020304" pitchFamily="18" charset="0"/>
              </a:rPr>
              <a:t>продукции.</a:t>
            </a:r>
          </a:p>
          <a:p>
            <a:pPr marL="800100" lvl="1" indent="-34290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6594" y="2481138"/>
            <a:ext cx="11957765" cy="1400383"/>
          </a:xfrm>
          <a:prstGeom prst="rect">
            <a:avLst/>
          </a:prstGeom>
        </p:spPr>
        <p:txBody>
          <a:bodyPr wrap="square">
            <a:spAutoFit/>
          </a:bodyPr>
          <a:lstStyle/>
          <a:p>
            <a:r>
              <a:rPr lang="ru-RU" sz="1700" b="1" dirty="0" smtClean="0">
                <a:latin typeface="Times New Roman" panose="02020603050405020304" pitchFamily="18" charset="0"/>
                <a:ea typeface="Times New Roman" panose="02020603050405020304" pitchFamily="18" charset="0"/>
              </a:rPr>
              <a:t>2. Издержки </a:t>
            </a:r>
            <a:r>
              <a:rPr lang="ru-RU" sz="1700" b="1" dirty="0">
                <a:latin typeface="Times New Roman" panose="02020603050405020304" pitchFamily="18" charset="0"/>
                <a:ea typeface="Times New Roman" panose="02020603050405020304" pitchFamily="18" charset="0"/>
              </a:rPr>
              <a:t>проекта могут быть снижены за счёт использования других маршрутов транспортировки </a:t>
            </a:r>
            <a:r>
              <a:rPr lang="ru-RU" sz="1700" b="1" dirty="0" smtClean="0">
                <a:latin typeface="Times New Roman" panose="02020603050405020304" pitchFamily="18" charset="0"/>
                <a:ea typeface="Times New Roman" panose="02020603050405020304" pitchFamily="18" charset="0"/>
              </a:rPr>
              <a:t>сырья</a:t>
            </a:r>
          </a:p>
          <a:p>
            <a:pPr marL="285750" indent="-193675">
              <a:buFont typeface="Arial" panose="020B0604020202020204" pitchFamily="34" charset="0"/>
              <a:buChar char="•"/>
            </a:pPr>
            <a:r>
              <a:rPr lang="ru-RU" sz="1700" dirty="0" smtClean="0">
                <a:latin typeface="Times New Roman" panose="02020603050405020304" pitchFamily="18" charset="0"/>
                <a:cs typeface="Times New Roman" panose="02020603050405020304" pitchFamily="18" charset="0"/>
              </a:rPr>
              <a:t>удалённость </a:t>
            </a:r>
            <a:r>
              <a:rPr lang="ru-RU" sz="1700" dirty="0">
                <a:latin typeface="Times New Roman" panose="02020603050405020304" pitchFamily="18" charset="0"/>
                <a:cs typeface="Times New Roman" panose="02020603050405020304" pitchFamily="18" charset="0"/>
              </a:rPr>
              <a:t>месторождения от промышленной </a:t>
            </a:r>
            <a:r>
              <a:rPr lang="ru-RU" sz="1700" dirty="0" smtClean="0">
                <a:latin typeface="Times New Roman" panose="02020603050405020304" pitchFamily="18" charset="0"/>
                <a:cs typeface="Times New Roman" panose="02020603050405020304" pitchFamily="18" charset="0"/>
              </a:rPr>
              <a:t>площадки является </a:t>
            </a:r>
            <a:r>
              <a:rPr lang="ru-RU" sz="1700" dirty="0">
                <a:latin typeface="Times New Roman" panose="02020603050405020304" pitchFamily="18" charset="0"/>
                <a:cs typeface="Times New Roman" panose="02020603050405020304" pitchFamily="18" charset="0"/>
              </a:rPr>
              <a:t>причиной значительных транспортных расходов, которые составляют 7% от общих затрат, что равно 2-2,6 млрд руб. в </a:t>
            </a:r>
            <a:r>
              <a:rPr lang="ru-RU" sz="1700" dirty="0" smtClean="0">
                <a:latin typeface="Times New Roman" panose="02020603050405020304" pitchFamily="18" charset="0"/>
                <a:cs typeface="Times New Roman" panose="02020603050405020304" pitchFamily="18" charset="0"/>
              </a:rPr>
              <a:t>год</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Транспортные </a:t>
            </a:r>
            <a:r>
              <a:rPr lang="ru-RU" sz="1700" dirty="0">
                <a:latin typeface="Times New Roman" panose="02020603050405020304" pitchFamily="18" charset="0"/>
                <a:cs typeface="Times New Roman" panose="02020603050405020304" pitchFamily="18" charset="0"/>
              </a:rPr>
              <a:t>издержки можно было бы существенно снизить, если бы </a:t>
            </a:r>
            <a:r>
              <a:rPr lang="ru-RU" sz="1700" dirty="0" smtClean="0">
                <a:latin typeface="Times New Roman" panose="02020603050405020304" pitchFamily="18" charset="0"/>
                <a:cs typeface="Times New Roman" panose="02020603050405020304" pitchFamily="18" charset="0"/>
              </a:rPr>
              <a:t>был </a:t>
            </a:r>
            <a:r>
              <a:rPr lang="ru-RU" sz="1700" dirty="0">
                <a:latin typeface="Times New Roman" panose="02020603050405020304" pitchFamily="18" charset="0"/>
                <a:cs typeface="Times New Roman" panose="02020603050405020304" pitchFamily="18" charset="0"/>
              </a:rPr>
              <a:t>принят альтернативный вариант промышленной площадки на территории Горно-химического комбината (г. Железногорск, Красноярский край</a:t>
            </a:r>
            <a:r>
              <a:rPr lang="ru-RU" sz="1700" dirty="0" smtClean="0">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6594" y="3848027"/>
            <a:ext cx="11856718" cy="1154162"/>
          </a:xfrm>
          <a:prstGeom prst="rect">
            <a:avLst/>
          </a:prstGeom>
        </p:spPr>
        <p:txBody>
          <a:bodyPr wrap="square">
            <a:spAutoFit/>
          </a:bodyPr>
          <a:lstStyle/>
          <a:p>
            <a:pPr algn="just">
              <a:spcAft>
                <a:spcPts val="0"/>
              </a:spcAft>
            </a:pPr>
            <a:r>
              <a:rPr lang="ru-RU" sz="1700" b="1" dirty="0" smtClean="0">
                <a:latin typeface="Times New Roman" panose="02020603050405020304" pitchFamily="18" charset="0"/>
                <a:ea typeface="Times New Roman" panose="02020603050405020304" pitchFamily="18" charset="0"/>
              </a:rPr>
              <a:t>3. Налогообложение </a:t>
            </a:r>
            <a:r>
              <a:rPr lang="ru-RU" sz="1700" b="1" dirty="0">
                <a:latin typeface="Times New Roman" panose="02020603050405020304" pitchFamily="18" charset="0"/>
                <a:ea typeface="Times New Roman" panose="02020603050405020304" pitchFamily="18" charset="0"/>
              </a:rPr>
              <a:t>РЗМ-проектов в России – необходим дифференцированный </a:t>
            </a:r>
            <a:r>
              <a:rPr lang="ru-RU" sz="1700" b="1" dirty="0" smtClean="0">
                <a:latin typeface="Times New Roman" panose="02020603050405020304" pitchFamily="18" charset="0"/>
                <a:ea typeface="Times New Roman" panose="02020603050405020304" pitchFamily="18" charset="0"/>
              </a:rPr>
              <a:t>подход</a:t>
            </a:r>
          </a:p>
          <a:p>
            <a:pPr marL="285750" indent="-193675" algn="just">
              <a:spcAft>
                <a:spcPts val="0"/>
              </a:spcAft>
              <a:buFont typeface="Arial" panose="020B0604020202020204" pitchFamily="34" charset="0"/>
              <a:buChar char="•"/>
            </a:pPr>
            <a:r>
              <a:rPr lang="ru-RU" sz="1700" dirty="0">
                <a:latin typeface="Times New Roman" panose="02020603050405020304" pitchFamily="18" charset="0"/>
                <a:ea typeface="Times New Roman" panose="02020603050405020304" pitchFamily="18" charset="0"/>
              </a:rPr>
              <a:t>налоговая нагрузка на проект освоения участка Буранный в совокупности </a:t>
            </a:r>
            <a:r>
              <a:rPr lang="ru-RU" sz="1700" dirty="0" smtClean="0">
                <a:latin typeface="Times New Roman" panose="02020603050405020304" pitchFamily="18" charset="0"/>
                <a:ea typeface="Times New Roman" panose="02020603050405020304" pitchFamily="18" charset="0"/>
              </a:rPr>
              <a:t>составит </a:t>
            </a:r>
            <a:r>
              <a:rPr lang="ru-RU" sz="1700" dirty="0">
                <a:latin typeface="Times New Roman" panose="02020603050405020304" pitchFamily="18" charset="0"/>
                <a:ea typeface="Times New Roman" panose="02020603050405020304" pitchFamily="18" charset="0"/>
              </a:rPr>
              <a:t>26-31% </a:t>
            </a:r>
            <a:r>
              <a:rPr lang="ru-RU" sz="1700" dirty="0" smtClean="0">
                <a:latin typeface="Times New Roman" panose="02020603050405020304" pitchFamily="18" charset="0"/>
                <a:ea typeface="Times New Roman" panose="02020603050405020304" pitchFamily="18" charset="0"/>
              </a:rPr>
              <a:t>ежегодно при ставке НДПИ – 8%. Если ставку снизить в два раза</a:t>
            </a:r>
            <a:r>
              <a:rPr lang="ru-RU" sz="1700" dirty="0">
                <a:latin typeface="Times New Roman" panose="02020603050405020304" pitchFamily="18" charset="0"/>
                <a:ea typeface="Times New Roman" panose="02020603050405020304" pitchFamily="18" charset="0"/>
              </a:rPr>
              <a:t> – до уровня 4%, </a:t>
            </a:r>
            <a:r>
              <a:rPr lang="ru-RU" sz="1700" dirty="0" smtClean="0">
                <a:latin typeface="Times New Roman" panose="02020603050405020304" pitchFamily="18" charset="0"/>
                <a:ea typeface="Times New Roman" panose="02020603050405020304" pitchFamily="18" charset="0"/>
              </a:rPr>
              <a:t>то налоговая нагрузка снизится до </a:t>
            </a:r>
            <a:r>
              <a:rPr lang="ru-RU" sz="1700" dirty="0">
                <a:latin typeface="Times New Roman" panose="02020603050405020304" pitchFamily="18" charset="0"/>
                <a:ea typeface="Times New Roman" panose="02020603050405020304" pitchFamily="18" charset="0"/>
              </a:rPr>
              <a:t>уровня 19-22% в год от общих </a:t>
            </a:r>
            <a:r>
              <a:rPr lang="ru-RU" sz="1700" dirty="0" smtClean="0">
                <a:latin typeface="Times New Roman" panose="02020603050405020304" pitchFamily="18" charset="0"/>
                <a:ea typeface="Times New Roman" panose="02020603050405020304" pitchFamily="18" charset="0"/>
              </a:rPr>
              <a:t>затрат. Это </a:t>
            </a:r>
            <a:r>
              <a:rPr lang="ru-RU" sz="1700" dirty="0" smtClean="0">
                <a:latin typeface="Times New Roman" panose="02020603050405020304" pitchFamily="18" charset="0"/>
                <a:ea typeface="Times New Roman" panose="02020603050405020304" pitchFamily="18" charset="0"/>
                <a:cs typeface="Times New Roman" panose="02020603050405020304" pitchFamily="18" charset="0"/>
              </a:rPr>
              <a:t>эквивалентно росту для </a:t>
            </a:r>
            <a:r>
              <a:rPr lang="en-US" sz="1700" dirty="0">
                <a:latin typeface="Times New Roman" panose="02020603050405020304" pitchFamily="18" charset="0"/>
                <a:cs typeface="Times New Roman" panose="02020603050405020304" pitchFamily="18" charset="0"/>
              </a:rPr>
              <a:t>NPV</a:t>
            </a:r>
            <a:r>
              <a:rPr lang="ru-RU" sz="1700" baseline="-25000" dirty="0">
                <a:latin typeface="Times New Roman" panose="02020603050405020304" pitchFamily="18" charset="0"/>
                <a:cs typeface="Times New Roman" panose="02020603050405020304" pitchFamily="18" charset="0"/>
              </a:rPr>
              <a:t>10</a:t>
            </a:r>
            <a:r>
              <a:rPr lang="ru-RU" sz="1700" baseline="-25000" dirty="0" smtClean="0">
                <a:latin typeface="Times New Roman" panose="02020603050405020304" pitchFamily="18" charset="0"/>
                <a:cs typeface="Times New Roman" panose="02020603050405020304" pitchFamily="18" charset="0"/>
              </a:rPr>
              <a:t>%</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на 4,63 </a:t>
            </a:r>
            <a:r>
              <a:rPr lang="ru-RU" sz="1700" dirty="0">
                <a:latin typeface="Times New Roman" panose="02020603050405020304" pitchFamily="18" charset="0"/>
                <a:cs typeface="Times New Roman" panose="02020603050405020304" pitchFamily="18" charset="0"/>
              </a:rPr>
              <a:t>млрд </a:t>
            </a:r>
            <a:r>
              <a:rPr lang="ru-RU" sz="1700" dirty="0" smtClean="0">
                <a:latin typeface="Times New Roman" panose="02020603050405020304" pitchFamily="18" charset="0"/>
                <a:cs typeface="Times New Roman" panose="02020603050405020304" pitchFamily="18" charset="0"/>
              </a:rPr>
              <a:t>руб., </a:t>
            </a:r>
            <a:r>
              <a:rPr lang="en-US" sz="1700" dirty="0" smtClean="0">
                <a:latin typeface="Times New Roman" panose="02020603050405020304" pitchFamily="18" charset="0"/>
                <a:cs typeface="Times New Roman" panose="02020603050405020304" pitchFamily="18" charset="0"/>
              </a:rPr>
              <a:t>NPV</a:t>
            </a:r>
            <a:r>
              <a:rPr lang="ru-RU" sz="1700" baseline="-25000" dirty="0">
                <a:latin typeface="Times New Roman" panose="02020603050405020304" pitchFamily="18" charset="0"/>
                <a:cs typeface="Times New Roman" panose="02020603050405020304" pitchFamily="18" charset="0"/>
              </a:rPr>
              <a:t>15%</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на 3,15 млрд </a:t>
            </a:r>
            <a:r>
              <a:rPr lang="ru-RU" sz="1700" dirty="0">
                <a:latin typeface="Times New Roman" panose="02020603050405020304" pitchFamily="18" charset="0"/>
                <a:cs typeface="Times New Roman" panose="02020603050405020304" pitchFamily="18" charset="0"/>
              </a:rPr>
              <a:t>руб. </a:t>
            </a:r>
            <a:endParaRPr lang="ru-RU" sz="17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66594" y="4943351"/>
            <a:ext cx="11856718" cy="1661993"/>
          </a:xfrm>
          <a:prstGeom prst="rect">
            <a:avLst/>
          </a:prstGeom>
        </p:spPr>
        <p:txBody>
          <a:bodyPr wrap="square">
            <a:spAutoFit/>
          </a:bodyPr>
          <a:lstStyle/>
          <a:p>
            <a:pPr algn="just">
              <a:spcAft>
                <a:spcPts val="0"/>
              </a:spcAft>
            </a:pPr>
            <a:r>
              <a:rPr lang="ru-RU" sz="1700" b="1" smtClean="0">
                <a:latin typeface="Times New Roman" panose="02020603050405020304" pitchFamily="18" charset="0"/>
                <a:ea typeface="Times New Roman" panose="02020603050405020304" pitchFamily="18" charset="0"/>
              </a:rPr>
              <a:t>4. Предложенный </a:t>
            </a:r>
            <a:r>
              <a:rPr lang="ru-RU" sz="1700" b="1" dirty="0">
                <a:latin typeface="Times New Roman" panose="02020603050405020304" pitchFamily="18" charset="0"/>
                <a:ea typeface="Times New Roman" panose="02020603050405020304" pitchFamily="18" charset="0"/>
              </a:rPr>
              <a:t>методический подход позволяет реализовать гибкое управление проектами освоения редкоземельных минерально-сырьевых </a:t>
            </a:r>
            <a:r>
              <a:rPr lang="ru-RU" sz="1700" b="1" dirty="0" smtClean="0">
                <a:latin typeface="Times New Roman" panose="02020603050405020304" pitchFamily="18" charset="0"/>
                <a:ea typeface="Times New Roman" panose="02020603050405020304" pitchFamily="18" charset="0"/>
              </a:rPr>
              <a:t>источников</a:t>
            </a:r>
          </a:p>
          <a:p>
            <a:pPr marL="176213" indent="-176213" algn="just">
              <a:buFont typeface="Arial" panose="020B0604020202020204" pitchFamily="34" charset="0"/>
              <a:buChar char="•"/>
            </a:pPr>
            <a:r>
              <a:rPr lang="ru-RU" sz="1700" dirty="0">
                <a:latin typeface="Times New Roman" panose="02020603050405020304" pitchFamily="18" charset="0"/>
                <a:cs typeface="Times New Roman" panose="02020603050405020304" pitchFamily="18" charset="0"/>
              </a:rPr>
              <a:t>рассмотренные сценарии показывают на сколько увеличивается ценность проекта </a:t>
            </a:r>
            <a:r>
              <a:rPr lang="ru-RU" sz="1700" dirty="0" smtClean="0">
                <a:latin typeface="Times New Roman" panose="02020603050405020304" pitchFamily="18" charset="0"/>
                <a:cs typeface="Times New Roman" panose="02020603050405020304" pitchFamily="18" charset="0"/>
              </a:rPr>
              <a:t>разработки редкоземельного </a:t>
            </a:r>
            <a:r>
              <a:rPr lang="ru-RU" sz="1700" dirty="0">
                <a:latin typeface="Times New Roman" panose="02020603050405020304" pitchFamily="18" charset="0"/>
                <a:cs typeface="Times New Roman" panose="02020603050405020304" pitchFamily="18" charset="0"/>
              </a:rPr>
              <a:t>месторождения, когда риск рассматривается не только как негативный фактор с точки зрения возрастающей вероятности убыточности проекта, но и как положительный фактор – возрастание вероятности, что проект будет сверхприбыльным.</a:t>
            </a:r>
          </a:p>
          <a:p>
            <a:pPr algn="just">
              <a:spcAft>
                <a:spcPts val="0"/>
              </a:spcAft>
            </a:pPr>
            <a:endParaRPr lang="ru-RU" sz="1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0005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2649728"/>
            <a:ext cx="7162800" cy="677108"/>
          </a:xfrm>
          <a:prstGeom prst="rect">
            <a:avLst/>
          </a:prstGeom>
        </p:spPr>
        <p:txBody>
          <a:bodyPr wrap="square" lIns="0" tIns="0" rIns="0" bIns="0" rtlCol="0" anchor="t">
            <a:spAutoFit/>
          </a:bodyPr>
          <a:lstStyle/>
          <a:p>
            <a:pPr algn="ctr"/>
            <a:r>
              <a:rPr lang="ru-RU" sz="4400" b="1" dirty="0" smtClean="0"/>
              <a:t>Благодарю за внимание!</a:t>
            </a:r>
            <a:endParaRPr lang="ru-RU" sz="4400" dirty="0"/>
          </a:p>
        </p:txBody>
      </p:sp>
    </p:spTree>
    <p:extLst>
      <p:ext uri="{BB962C8B-B14F-4D97-AF65-F5344CB8AC3E}">
        <p14:creationId xmlns:p14="http://schemas.microsoft.com/office/powerpoint/2010/main" val="245257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2</a:t>
            </a:fld>
            <a:endParaRPr lang="ru-RU" sz="1800" dirty="0"/>
          </a:p>
        </p:txBody>
      </p:sp>
      <p:sp>
        <p:nvSpPr>
          <p:cNvPr id="4" name="Прямоугольник 3"/>
          <p:cNvSpPr/>
          <p:nvPr/>
        </p:nvSpPr>
        <p:spPr>
          <a:xfrm>
            <a:off x="310529" y="4840823"/>
            <a:ext cx="11570942" cy="707886"/>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Объектом исследования </a:t>
            </a:r>
            <a:r>
              <a:rPr lang="ru-RU" sz="2000" dirty="0">
                <a:latin typeface="Times New Roman" panose="02020603050405020304" pitchFamily="18" charset="0"/>
                <a:cs typeface="Times New Roman" panose="02020603050405020304" pitchFamily="18" charset="0"/>
              </a:rPr>
              <a:t>является процесс обоснования и подготовки решений на уровне компаний по вовлечению в хозяйственный оборот редкоземельных источников сырья.</a:t>
            </a:r>
          </a:p>
        </p:txBody>
      </p:sp>
      <p:sp>
        <p:nvSpPr>
          <p:cNvPr id="5" name="Прямоугольник 4"/>
          <p:cNvSpPr/>
          <p:nvPr/>
        </p:nvSpPr>
        <p:spPr>
          <a:xfrm>
            <a:off x="310529" y="5548709"/>
            <a:ext cx="11570942" cy="707886"/>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Предметом исследования </a:t>
            </a:r>
            <a:r>
              <a:rPr lang="ru-RU" sz="2000" dirty="0">
                <a:latin typeface="Times New Roman" panose="02020603050405020304" pitchFamily="18" charset="0"/>
                <a:cs typeface="Times New Roman" panose="02020603050405020304" pitchFamily="18" charset="0"/>
              </a:rPr>
              <a:t>являются подходы к экономической оценке эффективности новых проектов освоения редкоземельных минерально-сырьевых ресурсов.</a:t>
            </a:r>
          </a:p>
        </p:txBody>
      </p:sp>
      <p:sp>
        <p:nvSpPr>
          <p:cNvPr id="6" name="Прямоугольник 5"/>
          <p:cNvSpPr/>
          <p:nvPr/>
        </p:nvSpPr>
        <p:spPr>
          <a:xfrm>
            <a:off x="310529" y="76948"/>
            <a:ext cx="11570942" cy="1015663"/>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Цель исследования </a:t>
            </a:r>
            <a:r>
              <a:rPr lang="ru-RU" sz="2000" dirty="0">
                <a:latin typeface="Times New Roman" panose="02020603050405020304" pitchFamily="18" charset="0"/>
                <a:cs typeface="Times New Roman" panose="02020603050405020304" pitchFamily="18" charset="0"/>
              </a:rPr>
              <a:t>состоит в разработке методического подхода к оценке эффективности инвестиций и выбора стратегии управления активами, представленными редкоземельными минерально-сырьевыми ресурсами, в различных экономических и институциональных условиях.</a:t>
            </a:r>
          </a:p>
        </p:txBody>
      </p:sp>
      <p:sp>
        <p:nvSpPr>
          <p:cNvPr id="9" name="Прямоугольник 8"/>
          <p:cNvSpPr/>
          <p:nvPr/>
        </p:nvSpPr>
        <p:spPr>
          <a:xfrm>
            <a:off x="310529" y="1092611"/>
            <a:ext cx="11570942" cy="3785652"/>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Задачи исследования:</a:t>
            </a:r>
          </a:p>
          <a:p>
            <a:pPr algn="just"/>
            <a:r>
              <a:rPr lang="ru-RU" sz="2000" dirty="0">
                <a:latin typeface="Times New Roman" panose="02020603050405020304" pitchFamily="18" charset="0"/>
                <a:cs typeface="Times New Roman" panose="02020603050405020304" pitchFamily="18" charset="0"/>
              </a:rPr>
              <a:t>1)	</a:t>
            </a:r>
            <a:r>
              <a:rPr lang="ru-RU" sz="2000" u="sng" dirty="0">
                <a:latin typeface="Times New Roman" panose="02020603050405020304" pitchFamily="18" charset="0"/>
                <a:cs typeface="Times New Roman" panose="02020603050405020304" pitchFamily="18" charset="0"/>
              </a:rPr>
              <a:t>анализ особенностей активов</a:t>
            </a:r>
            <a:r>
              <a:rPr lang="ru-RU" sz="2000" dirty="0">
                <a:latin typeface="Times New Roman" panose="02020603050405020304" pitchFamily="18" charset="0"/>
                <a:cs typeface="Times New Roman" panose="02020603050405020304" pitchFamily="18" charset="0"/>
              </a:rPr>
              <a:t> компаний, представленных редкоземельными минерально-сырьевыми ресурсами, и их влияния на эффективность деятельности компаний в различных экономических и институциональных условиях;</a:t>
            </a:r>
          </a:p>
          <a:p>
            <a:pPr algn="just"/>
            <a:r>
              <a:rPr lang="ru-RU" sz="2000" dirty="0" smtClean="0">
                <a:latin typeface="Times New Roman" panose="02020603050405020304" pitchFamily="18" charset="0"/>
                <a:cs typeface="Times New Roman" panose="02020603050405020304" pitchFamily="18" charset="0"/>
              </a:rPr>
              <a:t>2)	выявление </a:t>
            </a:r>
            <a:r>
              <a:rPr lang="ru-RU" sz="2000" u="sng" dirty="0" smtClean="0">
                <a:latin typeface="Times New Roman" panose="02020603050405020304" pitchFamily="18" charset="0"/>
                <a:cs typeface="Times New Roman" panose="02020603050405020304" pitchFamily="18" charset="0"/>
              </a:rPr>
              <a:t>факторов</a:t>
            </a:r>
            <a:r>
              <a:rPr lang="ru-RU" sz="2000" dirty="0" smtClean="0">
                <a:latin typeface="Times New Roman" panose="02020603050405020304" pitchFamily="18" charset="0"/>
                <a:cs typeface="Times New Roman" panose="02020603050405020304" pitchFamily="18" charset="0"/>
              </a:rPr>
              <a:t>, </a:t>
            </a:r>
            <a:r>
              <a:rPr lang="ru-RU" sz="2000" u="sng" dirty="0" smtClean="0">
                <a:latin typeface="Times New Roman" panose="02020603050405020304" pitchFamily="18" charset="0"/>
                <a:cs typeface="Times New Roman" panose="02020603050405020304" pitchFamily="18" charset="0"/>
              </a:rPr>
              <a:t>условий</a:t>
            </a:r>
            <a:r>
              <a:rPr lang="ru-RU" sz="2000" dirty="0" smtClean="0">
                <a:latin typeface="Times New Roman" panose="02020603050405020304" pitchFamily="18" charset="0"/>
                <a:cs typeface="Times New Roman" panose="02020603050405020304" pitchFamily="18" charset="0"/>
              </a:rPr>
              <a:t> и </a:t>
            </a:r>
            <a:r>
              <a:rPr lang="ru-RU" sz="2000" u="sng" dirty="0" smtClean="0">
                <a:latin typeface="Times New Roman" panose="02020603050405020304" pitchFamily="18" charset="0"/>
                <a:cs typeface="Times New Roman" panose="02020603050405020304" pitchFamily="18" charset="0"/>
              </a:rPr>
              <a:t>механизмов формирования глобального рынка</a:t>
            </a:r>
            <a:r>
              <a:rPr lang="ru-RU" sz="2000" dirty="0" smtClean="0">
                <a:latin typeface="Times New Roman" panose="02020603050405020304" pitchFamily="18" charset="0"/>
                <a:cs typeface="Times New Roman" panose="02020603050405020304" pitchFamily="18" charset="0"/>
              </a:rPr>
              <a:t> – спроса, предложения и ценообразования на конечную и промежуточную продукцию на основе редкоземельных металлов;</a:t>
            </a:r>
          </a:p>
          <a:p>
            <a:pPr algn="just"/>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комплексный </a:t>
            </a:r>
            <a:r>
              <a:rPr lang="ru-RU" sz="2000" u="sng" dirty="0">
                <a:latin typeface="Times New Roman" panose="02020603050405020304" pitchFamily="18" charset="0"/>
                <a:cs typeface="Times New Roman" panose="02020603050405020304" pitchFamily="18" charset="0"/>
              </a:rPr>
              <a:t>анализ и систематизация факторов неопределённости и рисков</a:t>
            </a:r>
            <a:r>
              <a:rPr lang="ru-RU" sz="2000" dirty="0">
                <a:latin typeface="Times New Roman" panose="02020603050405020304" pitchFamily="18" charset="0"/>
                <a:cs typeface="Times New Roman" panose="02020603050405020304" pitchFamily="18" charset="0"/>
              </a:rPr>
              <a:t> характерных для инвестиционных проектов разработки редкоземельных месторождений;</a:t>
            </a:r>
          </a:p>
          <a:p>
            <a:pPr algn="just"/>
            <a:r>
              <a:rPr lang="ru-RU" sz="2000" dirty="0">
                <a:latin typeface="Times New Roman" panose="02020603050405020304" pitchFamily="18" charset="0"/>
                <a:cs typeface="Times New Roman" panose="02020603050405020304" pitchFamily="18" charset="0"/>
              </a:rPr>
              <a:t>4)	</a:t>
            </a:r>
            <a:r>
              <a:rPr lang="ru-RU" sz="2000" u="sng" dirty="0">
                <a:latin typeface="Times New Roman" panose="02020603050405020304" pitchFamily="18" charset="0"/>
                <a:cs typeface="Times New Roman" panose="02020603050405020304" pitchFamily="18" charset="0"/>
              </a:rPr>
              <a:t>сравнение эффективности различных подходов</a:t>
            </a:r>
            <a:r>
              <a:rPr lang="ru-RU" sz="2000" dirty="0">
                <a:latin typeface="Times New Roman" panose="02020603050405020304" pitchFamily="18" charset="0"/>
                <a:cs typeface="Times New Roman" panose="02020603050405020304" pitchFamily="18" charset="0"/>
              </a:rPr>
              <a:t> к выбору стратегии развития компании в российских условиях, а также выявление наиболее целесообразных стратегий управления в различных институциональных условиях.</a:t>
            </a:r>
          </a:p>
        </p:txBody>
      </p:sp>
      <p:sp>
        <p:nvSpPr>
          <p:cNvPr id="7" name="Прямоугольник 6"/>
          <p:cNvSpPr/>
          <p:nvPr/>
        </p:nvSpPr>
        <p:spPr>
          <a:xfrm>
            <a:off x="270934" y="6424800"/>
            <a:ext cx="10066867" cy="400110"/>
          </a:xfrm>
          <a:prstGeom prst="rect">
            <a:avLst/>
          </a:prstGeom>
        </p:spPr>
        <p:txBody>
          <a:bodyPr wrap="square">
            <a:spAutoFit/>
          </a:bodyPr>
          <a:lstStyle/>
          <a:p>
            <a:r>
              <a:rPr lang="ru-RU" sz="2000" b="1" dirty="0" smtClean="0">
                <a:solidFill>
                  <a:schemeClr val="bg1"/>
                </a:solidFill>
                <a:latin typeface="Times New Roman" panose="02020603050405020304" pitchFamily="18" charset="0"/>
                <a:ea typeface="Calibri" panose="020F0502020204030204" pitchFamily="34" charset="0"/>
              </a:rPr>
              <a:t>РЗМ: </a:t>
            </a:r>
            <a:r>
              <a:rPr lang="en-US" sz="2000" b="1" dirty="0" smtClean="0">
                <a:solidFill>
                  <a:schemeClr val="bg1"/>
                </a:solidFill>
                <a:latin typeface="Times New Roman" panose="02020603050405020304" pitchFamily="18" charset="0"/>
                <a:ea typeface="Calibri" panose="020F0502020204030204" pitchFamily="34" charset="0"/>
              </a:rPr>
              <a:t>La, Ce, </a:t>
            </a:r>
            <a:r>
              <a:rPr lang="en-US" sz="2000" b="1" dirty="0" err="1" smtClean="0">
                <a:solidFill>
                  <a:schemeClr val="bg1"/>
                </a:solidFill>
                <a:latin typeface="Times New Roman" panose="02020603050405020304" pitchFamily="18" charset="0"/>
                <a:ea typeface="Calibri" panose="020F0502020204030204" pitchFamily="34" charset="0"/>
              </a:rPr>
              <a:t>Pr</a:t>
            </a:r>
            <a:r>
              <a:rPr lang="en-US" sz="2000" b="1" dirty="0" smtClean="0">
                <a:solidFill>
                  <a:schemeClr val="bg1"/>
                </a:solidFill>
                <a:latin typeface="Times New Roman" panose="02020603050405020304" pitchFamily="18" charset="0"/>
                <a:ea typeface="Calibri" panose="020F0502020204030204" pitchFamily="34" charset="0"/>
              </a:rPr>
              <a:t>, </a:t>
            </a:r>
            <a:r>
              <a:rPr lang="en-US" sz="2000" b="1" dirty="0" err="1" smtClean="0">
                <a:solidFill>
                  <a:schemeClr val="bg1"/>
                </a:solidFill>
                <a:latin typeface="Times New Roman" panose="02020603050405020304" pitchFamily="18" charset="0"/>
                <a:ea typeface="Calibri" panose="020F0502020204030204" pitchFamily="34" charset="0"/>
              </a:rPr>
              <a:t>Nd</a:t>
            </a:r>
            <a:r>
              <a:rPr lang="en-US" sz="2000" b="1" dirty="0" smtClean="0">
                <a:solidFill>
                  <a:schemeClr val="bg1"/>
                </a:solidFill>
                <a:latin typeface="Times New Roman" panose="02020603050405020304" pitchFamily="18" charset="0"/>
                <a:ea typeface="Calibri" panose="020F0502020204030204" pitchFamily="34" charset="0"/>
              </a:rPr>
              <a:t>, Pm*, Sm, Eu, Gd, Tb, Dy, Ho, Er, Tm, Yb, Lu, Y, Sc</a:t>
            </a:r>
            <a:endParaRPr lang="ru-RU" sz="2000" b="1" dirty="0">
              <a:solidFill>
                <a:schemeClr val="bg1"/>
              </a:solidFill>
            </a:endParaRPr>
          </a:p>
        </p:txBody>
      </p:sp>
    </p:spTree>
    <p:extLst>
      <p:ext uri="{BB962C8B-B14F-4D97-AF65-F5344CB8AC3E}">
        <p14:creationId xmlns:p14="http://schemas.microsoft.com/office/powerpoint/2010/main" val="78319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3</a:t>
            </a:fld>
            <a:endParaRPr lang="ru-RU" sz="1800" dirty="0"/>
          </a:p>
        </p:txBody>
      </p:sp>
      <p:sp>
        <p:nvSpPr>
          <p:cNvPr id="4" name="Прямоугольник 3"/>
          <p:cNvSpPr/>
          <p:nvPr/>
        </p:nvSpPr>
        <p:spPr>
          <a:xfrm>
            <a:off x="324280" y="0"/>
            <a:ext cx="11543440"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Научная новизна полученных результатов </a:t>
            </a:r>
            <a:r>
              <a:rPr lang="ru-RU" sz="2400" b="1" dirty="0" smtClean="0">
                <a:latin typeface="Times New Roman" panose="02020603050405020304" pitchFamily="18" charset="0"/>
                <a:cs typeface="Times New Roman" panose="02020603050405020304" pitchFamily="18" charset="0"/>
              </a:rPr>
              <a:t>исследования</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57511" y="556169"/>
            <a:ext cx="5738489" cy="12176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900" dirty="0" smtClean="0">
                <a:solidFill>
                  <a:schemeClr val="tx1">
                    <a:lumMod val="75000"/>
                    <a:lumOff val="25000"/>
                  </a:schemeClr>
                </a:solidFill>
                <a:latin typeface="Times New Roman" panose="02020603050405020304" pitchFamily="18" charset="0"/>
                <a:cs typeface="Times New Roman" panose="02020603050405020304" pitchFamily="18" charset="0"/>
              </a:rPr>
              <a:t>1) </a:t>
            </a:r>
            <a:r>
              <a:rPr lang="ru-RU" sz="1900" u="sng" dirty="0" smtClean="0">
                <a:solidFill>
                  <a:schemeClr val="tx1">
                    <a:lumMod val="75000"/>
                    <a:lumOff val="25000"/>
                  </a:schemeClr>
                </a:solidFill>
                <a:latin typeface="Times New Roman" panose="02020603050405020304" pitchFamily="18" charset="0"/>
                <a:cs typeface="Times New Roman" panose="02020603050405020304" pitchFamily="18" charset="0"/>
              </a:rPr>
              <a:t>разработан </a:t>
            </a:r>
            <a:r>
              <a:rPr lang="ru-RU" sz="1900" u="sng" dirty="0">
                <a:solidFill>
                  <a:schemeClr val="tx1">
                    <a:lumMod val="75000"/>
                    <a:lumOff val="25000"/>
                  </a:schemeClr>
                </a:solidFill>
                <a:latin typeface="Times New Roman" panose="02020603050405020304" pitchFamily="18" charset="0"/>
                <a:cs typeface="Times New Roman" panose="02020603050405020304" pitchFamily="18" charset="0"/>
              </a:rPr>
              <a:t>методический подход </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к оценке стратегий управления освоением редкоземельного месторождения как экономического актива в условиях меняющейся внешней среды</a:t>
            </a:r>
            <a:endParaRPr lang="ru-RU" sz="1900" dirty="0">
              <a:solidFill>
                <a:schemeClr val="tx1">
                  <a:lumMod val="75000"/>
                  <a:lumOff val="25000"/>
                </a:schemeClr>
              </a:solidFill>
            </a:endParaRPr>
          </a:p>
        </p:txBody>
      </p:sp>
      <p:sp>
        <p:nvSpPr>
          <p:cNvPr id="7" name="Прямоугольник 6"/>
          <p:cNvSpPr/>
          <p:nvPr/>
        </p:nvSpPr>
        <p:spPr>
          <a:xfrm>
            <a:off x="1777235" y="1998961"/>
            <a:ext cx="5771721" cy="12176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900" dirty="0" smtClean="0">
                <a:solidFill>
                  <a:schemeClr val="tx1">
                    <a:lumMod val="75000"/>
                    <a:lumOff val="25000"/>
                  </a:schemeClr>
                </a:solidFill>
                <a:latin typeface="Times New Roman" panose="02020603050405020304" pitchFamily="18" charset="0"/>
                <a:cs typeface="Times New Roman" panose="02020603050405020304" pitchFamily="18" charset="0"/>
              </a:rPr>
              <a:t>2) </a:t>
            </a:r>
            <a:r>
              <a:rPr lang="ru-RU" sz="1900" u="sng" dirty="0" smtClean="0">
                <a:solidFill>
                  <a:schemeClr val="tx1">
                    <a:lumMod val="75000"/>
                    <a:lumOff val="25000"/>
                  </a:schemeClr>
                </a:solidFill>
                <a:latin typeface="Times New Roman" panose="02020603050405020304" pitchFamily="18" charset="0"/>
                <a:cs typeface="Times New Roman" panose="02020603050405020304" pitchFamily="18" charset="0"/>
              </a:rPr>
              <a:t>предложен </a:t>
            </a:r>
            <a:r>
              <a:rPr lang="ru-RU" sz="1900" u="sng" dirty="0">
                <a:solidFill>
                  <a:schemeClr val="tx1">
                    <a:lumMod val="75000"/>
                    <a:lumOff val="25000"/>
                  </a:schemeClr>
                </a:solidFill>
                <a:latin typeface="Times New Roman" panose="02020603050405020304" pitchFamily="18" charset="0"/>
                <a:cs typeface="Times New Roman" panose="02020603050405020304" pitchFamily="18" charset="0"/>
              </a:rPr>
              <a:t>модельный комплекс</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 в рамках которого впервые </a:t>
            </a:r>
            <a:r>
              <a:rPr lang="ru-RU" sz="1900" dirty="0" smtClean="0">
                <a:solidFill>
                  <a:schemeClr val="tx1">
                    <a:lumMod val="75000"/>
                    <a:lumOff val="25000"/>
                  </a:schemeClr>
                </a:solidFill>
                <a:latin typeface="Times New Roman" panose="02020603050405020304" pitchFamily="18" charset="0"/>
                <a:cs typeface="Times New Roman" panose="02020603050405020304" pitchFamily="18" charset="0"/>
              </a:rPr>
              <a:t>применен метод </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реальных опционов к проекту разработки и эксплуатации редкоземельного источника </a:t>
            </a:r>
            <a:r>
              <a:rPr lang="ru-RU" sz="1900" dirty="0" smtClean="0">
                <a:solidFill>
                  <a:schemeClr val="tx1">
                    <a:lumMod val="75000"/>
                    <a:lumOff val="25000"/>
                  </a:schemeClr>
                </a:solidFill>
                <a:latin typeface="Times New Roman" panose="02020603050405020304" pitchFamily="18" charset="0"/>
                <a:cs typeface="Times New Roman" panose="02020603050405020304" pitchFamily="18" charset="0"/>
              </a:rPr>
              <a:t>сырья</a:t>
            </a:r>
            <a:endParaRPr lang="ru-RU" sz="1900" dirty="0">
              <a:solidFill>
                <a:schemeClr val="tx1">
                  <a:lumMod val="75000"/>
                  <a:lumOff val="25000"/>
                </a:schemeClr>
              </a:solidFill>
            </a:endParaRPr>
          </a:p>
        </p:txBody>
      </p:sp>
      <p:sp>
        <p:nvSpPr>
          <p:cNvPr id="8" name="Прямоугольник 7"/>
          <p:cNvSpPr/>
          <p:nvPr/>
        </p:nvSpPr>
        <p:spPr>
          <a:xfrm>
            <a:off x="3226755" y="3441754"/>
            <a:ext cx="7218947" cy="12176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900" dirty="0" smtClean="0">
                <a:solidFill>
                  <a:schemeClr val="tx1">
                    <a:lumMod val="75000"/>
                    <a:lumOff val="25000"/>
                  </a:schemeClr>
                </a:solidFill>
                <a:latin typeface="Times New Roman" panose="02020603050405020304" pitchFamily="18" charset="0"/>
                <a:cs typeface="Times New Roman" panose="02020603050405020304" pitchFamily="18" charset="0"/>
              </a:rPr>
              <a:t>3) с </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использованием предложенного модельного комплекса </a:t>
            </a:r>
            <a:r>
              <a:rPr lang="ru-RU" sz="1900" u="sng" dirty="0">
                <a:solidFill>
                  <a:schemeClr val="tx1">
                    <a:lumMod val="75000"/>
                    <a:lumOff val="25000"/>
                  </a:schemeClr>
                </a:solidFill>
                <a:latin typeface="Times New Roman" panose="02020603050405020304" pitchFamily="18" charset="0"/>
                <a:cs typeface="Times New Roman" panose="02020603050405020304" pitchFamily="18" charset="0"/>
              </a:rPr>
              <a:t>проведена оценка </a:t>
            </a:r>
            <a:r>
              <a:rPr lang="ru-RU" sz="1900" u="sng" dirty="0" smtClean="0">
                <a:solidFill>
                  <a:schemeClr val="tx1">
                    <a:lumMod val="75000"/>
                    <a:lumOff val="25000"/>
                  </a:schemeClr>
                </a:solidFill>
                <a:latin typeface="Times New Roman" panose="02020603050405020304" pitchFamily="18" charset="0"/>
                <a:cs typeface="Times New Roman" panose="02020603050405020304" pitchFamily="18" charset="0"/>
              </a:rPr>
              <a:t>традиционного </a:t>
            </a:r>
            <a:r>
              <a:rPr lang="ru-RU" sz="1900" u="sng" dirty="0">
                <a:solidFill>
                  <a:schemeClr val="tx1">
                    <a:lumMod val="75000"/>
                    <a:lumOff val="25000"/>
                  </a:schemeClr>
                </a:solidFill>
                <a:latin typeface="Times New Roman" panose="02020603050405020304" pitchFamily="18" charset="0"/>
                <a:cs typeface="Times New Roman" panose="02020603050405020304" pitchFamily="18" charset="0"/>
              </a:rPr>
              <a:t>и опционного подхода </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к выбору стратегии управления проектом разработки </a:t>
            </a:r>
            <a:r>
              <a:rPr lang="ru-RU" sz="1900" dirty="0" smtClean="0">
                <a:solidFill>
                  <a:schemeClr val="tx1">
                    <a:lumMod val="75000"/>
                    <a:lumOff val="25000"/>
                  </a:schemeClr>
                </a:solidFill>
                <a:latin typeface="Times New Roman" panose="02020603050405020304" pitchFamily="18" charset="0"/>
                <a:cs typeface="Times New Roman" panose="02020603050405020304" pitchFamily="18" charset="0"/>
              </a:rPr>
              <a:t>редкоземельного </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источника сырья в современных экономических условиях</a:t>
            </a:r>
            <a:endParaRPr lang="ru-RU" sz="1900" dirty="0">
              <a:solidFill>
                <a:schemeClr val="tx1">
                  <a:lumMod val="75000"/>
                  <a:lumOff val="25000"/>
                </a:schemeClr>
              </a:solidFill>
            </a:endParaRPr>
          </a:p>
        </p:txBody>
      </p:sp>
      <p:sp>
        <p:nvSpPr>
          <p:cNvPr id="10" name="Прямоугольник 9"/>
          <p:cNvSpPr/>
          <p:nvPr/>
        </p:nvSpPr>
        <p:spPr>
          <a:xfrm>
            <a:off x="4682004" y="4884547"/>
            <a:ext cx="5763698" cy="12176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900" dirty="0" smtClean="0">
                <a:solidFill>
                  <a:schemeClr val="tx1">
                    <a:lumMod val="75000"/>
                    <a:lumOff val="25000"/>
                  </a:schemeClr>
                </a:solidFill>
                <a:latin typeface="Times New Roman" panose="02020603050405020304" pitchFamily="18" charset="0"/>
                <a:cs typeface="Times New Roman" panose="02020603050405020304" pitchFamily="18" charset="0"/>
              </a:rPr>
              <a:t>4) в </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результате проведённых расчётов </a:t>
            </a:r>
            <a:r>
              <a:rPr lang="ru-RU" sz="1900" u="sng" dirty="0">
                <a:solidFill>
                  <a:schemeClr val="tx1">
                    <a:lumMod val="75000"/>
                    <a:lumOff val="25000"/>
                  </a:schemeClr>
                </a:solidFill>
                <a:latin typeface="Times New Roman" panose="02020603050405020304" pitchFamily="18" charset="0"/>
                <a:cs typeface="Times New Roman" panose="02020603050405020304" pitchFamily="18" charset="0"/>
              </a:rPr>
              <a:t>выявлены основные факторы</a:t>
            </a:r>
            <a:r>
              <a:rPr lang="ru-RU" sz="1900" dirty="0">
                <a:solidFill>
                  <a:schemeClr val="tx1">
                    <a:lumMod val="75000"/>
                    <a:lumOff val="25000"/>
                  </a:schemeClr>
                </a:solidFill>
                <a:latin typeface="Times New Roman" panose="02020603050405020304" pitchFamily="18" charset="0"/>
                <a:cs typeface="Times New Roman" panose="02020603050405020304" pitchFamily="18" charset="0"/>
              </a:rPr>
              <a:t>, влияющие на формирование стратегий управления проектом освоения редкоземельных минерально-сырьевых ресурсов</a:t>
            </a:r>
            <a:endParaRPr lang="ru-RU" sz="1900" dirty="0">
              <a:solidFill>
                <a:schemeClr val="tx1">
                  <a:lumMod val="75000"/>
                  <a:lumOff val="25000"/>
                </a:schemeClr>
              </a:solidFill>
            </a:endParaRPr>
          </a:p>
        </p:txBody>
      </p:sp>
      <p:sp>
        <p:nvSpPr>
          <p:cNvPr id="11" name="Стрелка углом вверх 10"/>
          <p:cNvSpPr/>
          <p:nvPr/>
        </p:nvSpPr>
        <p:spPr>
          <a:xfrm rot="5400000">
            <a:off x="876587" y="1900132"/>
            <a:ext cx="770019" cy="806116"/>
          </a:xfrm>
          <a:prstGeom prst="bentUpArrow">
            <a:avLst>
              <a:gd name="adj1" fmla="val 25000"/>
              <a:gd name="adj2" fmla="val 21671"/>
              <a:gd name="adj3" fmla="val 47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углом вверх 11"/>
          <p:cNvSpPr/>
          <p:nvPr/>
        </p:nvSpPr>
        <p:spPr>
          <a:xfrm rot="5400000">
            <a:off x="3765314" y="4809483"/>
            <a:ext cx="770019" cy="806116"/>
          </a:xfrm>
          <a:prstGeom prst="bentUpArrow">
            <a:avLst>
              <a:gd name="adj1" fmla="val 25000"/>
              <a:gd name="adj2" fmla="val 21671"/>
              <a:gd name="adj3" fmla="val 47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углом вверх 12"/>
          <p:cNvSpPr/>
          <p:nvPr/>
        </p:nvSpPr>
        <p:spPr>
          <a:xfrm rot="5400000">
            <a:off x="2348375" y="3370313"/>
            <a:ext cx="770019" cy="806116"/>
          </a:xfrm>
          <a:prstGeom prst="bentUpArrow">
            <a:avLst>
              <a:gd name="adj1" fmla="val 25000"/>
              <a:gd name="adj2" fmla="val 21671"/>
              <a:gd name="adj3" fmla="val 47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0428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latin typeface="Times New Roman" panose="02020603050405020304" pitchFamily="18" charset="0"/>
                <a:cs typeface="Times New Roman" panose="02020603050405020304" pitchFamily="18" charset="0"/>
              </a:rPr>
              <a:t>4</a:t>
            </a:fld>
            <a:endParaRPr lang="ru-RU" sz="1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4280" y="0"/>
            <a:ext cx="11543440" cy="461665"/>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Взаимосвязь положений</a:t>
            </a:r>
            <a:endParaRPr lang="ru-RU" sz="24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4280" y="550319"/>
            <a:ext cx="11543439" cy="1945374"/>
          </a:xfrm>
          <a:prstGeom prst="rect">
            <a:avLst/>
          </a:prstGeom>
          <a:solidFill>
            <a:schemeClr val="bg2"/>
          </a:solidFill>
          <a:ln w="38100">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15639" y="676272"/>
            <a:ext cx="11144679" cy="3838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Подход </a:t>
            </a:r>
            <a:r>
              <a:rPr lang="ru-RU" sz="1600" b="1" dirty="0">
                <a:latin typeface="Times New Roman" panose="02020603050405020304" pitchFamily="18" charset="0"/>
                <a:cs typeface="Times New Roman" panose="02020603050405020304" pitchFamily="18" charset="0"/>
              </a:rPr>
              <a:t>к управлению проектом разработки редкоземельного источника сырья для российской компании</a:t>
            </a:r>
          </a:p>
        </p:txBody>
      </p:sp>
      <p:sp>
        <p:nvSpPr>
          <p:cNvPr id="6" name="Прямоугольник 5"/>
          <p:cNvSpPr/>
          <p:nvPr/>
        </p:nvSpPr>
        <p:spPr>
          <a:xfrm>
            <a:off x="515639" y="1965212"/>
            <a:ext cx="1625982" cy="3838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Опционный</a:t>
            </a:r>
            <a:endParaRPr lang="ru-RU" sz="16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858232" y="1950730"/>
            <a:ext cx="1625982" cy="3964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Традиционный</a:t>
            </a:r>
            <a:endParaRPr lang="ru-RU" sz="16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24279" y="3166371"/>
            <a:ext cx="11543440" cy="958753"/>
          </a:xfrm>
          <a:prstGeom prst="rect">
            <a:avLst/>
          </a:prstGeom>
          <a:solidFill>
            <a:schemeClr val="bg2"/>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66252" y="3269141"/>
            <a:ext cx="5794065" cy="7532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Редкоземельные источники сырья характеризуются </a:t>
            </a:r>
            <a:r>
              <a:rPr lang="ru-RU" sz="1600" b="1" dirty="0">
                <a:latin typeface="Times New Roman" panose="02020603050405020304" pitchFamily="18" charset="0"/>
                <a:cs typeface="Times New Roman" panose="02020603050405020304" pitchFamily="18" charset="0"/>
              </a:rPr>
              <a:t>низкой (часто отрицательной) оценкой эффективности</a:t>
            </a:r>
          </a:p>
        </p:txBody>
      </p:sp>
      <p:sp>
        <p:nvSpPr>
          <p:cNvPr id="11" name="Прямоугольник 10"/>
          <p:cNvSpPr/>
          <p:nvPr/>
        </p:nvSpPr>
        <p:spPr>
          <a:xfrm>
            <a:off x="523661" y="3269141"/>
            <a:ext cx="5083056" cy="7532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latin typeface="Times New Roman" panose="02020603050405020304" pitchFamily="18" charset="0"/>
                <a:cs typeface="Times New Roman" panose="02020603050405020304" pitchFamily="18" charset="0"/>
              </a:rPr>
              <a:t>В</a:t>
            </a:r>
            <a:r>
              <a:rPr lang="ru-RU" sz="1600" b="1" dirty="0" smtClean="0">
                <a:latin typeface="Times New Roman" panose="02020603050405020304" pitchFamily="18" charset="0"/>
                <a:cs typeface="Times New Roman" panose="02020603050405020304" pitchFamily="18" charset="0"/>
              </a:rPr>
              <a:t>озможность оценить получение </a:t>
            </a:r>
            <a:r>
              <a:rPr lang="ru-RU" sz="1600" b="1" dirty="0">
                <a:latin typeface="Times New Roman" panose="02020603050405020304" pitchFamily="18" charset="0"/>
                <a:cs typeface="Times New Roman" panose="02020603050405020304" pitchFamily="18" charset="0"/>
              </a:rPr>
              <a:t>дополнительных выгод и </a:t>
            </a:r>
            <a:r>
              <a:rPr lang="ru-RU" sz="1600" b="1" dirty="0" smtClean="0">
                <a:latin typeface="Times New Roman" panose="02020603050405020304" pitchFamily="18" charset="0"/>
                <a:cs typeface="Times New Roman" panose="02020603050405020304" pitchFamily="18" charset="0"/>
              </a:rPr>
              <a:t>прирост </a:t>
            </a:r>
            <a:r>
              <a:rPr lang="ru-RU" sz="1600" b="1" dirty="0">
                <a:latin typeface="Times New Roman" panose="02020603050405020304" pitchFamily="18" charset="0"/>
                <a:cs typeface="Times New Roman" panose="02020603050405020304" pitchFamily="18" charset="0"/>
              </a:rPr>
              <a:t>эффективности от скрытых возможностей проекта</a:t>
            </a:r>
          </a:p>
        </p:txBody>
      </p:sp>
      <p:sp>
        <p:nvSpPr>
          <p:cNvPr id="12" name="Прямоугольник 11"/>
          <p:cNvSpPr/>
          <p:nvPr/>
        </p:nvSpPr>
        <p:spPr>
          <a:xfrm>
            <a:off x="324279" y="4800399"/>
            <a:ext cx="11543440" cy="393882"/>
          </a:xfrm>
          <a:prstGeom prst="rect">
            <a:avLst/>
          </a:prstGeom>
          <a:solidFill>
            <a:schemeClr val="bg2"/>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Рыночный </a:t>
            </a:r>
            <a:r>
              <a:rPr lang="ru-RU" sz="1600" b="1" dirty="0">
                <a:solidFill>
                  <a:schemeClr val="tx1"/>
                </a:solidFill>
                <a:latin typeface="Times New Roman" panose="02020603050405020304" pitchFamily="18" charset="0"/>
                <a:cs typeface="Times New Roman" panose="02020603050405020304" pitchFamily="18" charset="0"/>
              </a:rPr>
              <a:t>риск –</a:t>
            </a:r>
            <a:r>
              <a:rPr lang="ru-RU" sz="1600" b="1" dirty="0" smtClean="0">
                <a:solidFill>
                  <a:schemeClr val="tx1"/>
                </a:solidFill>
                <a:latin typeface="Times New Roman" panose="02020603050405020304" pitchFamily="18" charset="0"/>
                <a:cs typeface="Times New Roman" panose="02020603050405020304" pitchFamily="18" charset="0"/>
              </a:rPr>
              <a:t> один </a:t>
            </a:r>
            <a:r>
              <a:rPr lang="ru-RU" sz="1600" b="1" dirty="0">
                <a:solidFill>
                  <a:schemeClr val="tx1"/>
                </a:solidFill>
                <a:latin typeface="Times New Roman" panose="02020603050405020304" pitchFamily="18" charset="0"/>
                <a:cs typeface="Times New Roman" panose="02020603050405020304" pitchFamily="18" charset="0"/>
              </a:rPr>
              <a:t>из ключевых стимулирующих факторов, существенно </a:t>
            </a:r>
            <a:r>
              <a:rPr lang="ru-RU" sz="1600" b="1" dirty="0" smtClean="0">
                <a:solidFill>
                  <a:schemeClr val="tx1"/>
                </a:solidFill>
                <a:latin typeface="Times New Roman" panose="02020603050405020304" pitchFamily="18" charset="0"/>
                <a:cs typeface="Times New Roman" panose="02020603050405020304" pitchFamily="18" charset="0"/>
              </a:rPr>
              <a:t>увеличивающих ценность </a:t>
            </a:r>
            <a:r>
              <a:rPr lang="ru-RU" sz="1600" b="1" dirty="0">
                <a:solidFill>
                  <a:schemeClr val="tx1"/>
                </a:solidFill>
                <a:latin typeface="Times New Roman" panose="02020603050405020304" pitchFamily="18" charset="0"/>
                <a:cs typeface="Times New Roman" panose="02020603050405020304" pitchFamily="18" charset="0"/>
              </a:rPr>
              <a:t>проекта</a:t>
            </a:r>
          </a:p>
        </p:txBody>
      </p:sp>
      <p:sp>
        <p:nvSpPr>
          <p:cNvPr id="13" name="Прямоугольник 12"/>
          <p:cNvSpPr/>
          <p:nvPr/>
        </p:nvSpPr>
        <p:spPr>
          <a:xfrm>
            <a:off x="324280" y="5871948"/>
            <a:ext cx="11543441" cy="402482"/>
          </a:xfrm>
          <a:prstGeom prst="rect">
            <a:avLst/>
          </a:prstGeom>
          <a:solidFill>
            <a:schemeClr val="bg2"/>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В </a:t>
            </a:r>
            <a:r>
              <a:rPr lang="ru-RU" sz="1600" b="1" dirty="0">
                <a:solidFill>
                  <a:schemeClr val="tx1"/>
                </a:solidFill>
                <a:latin typeface="Times New Roman" panose="02020603050405020304" pitchFamily="18" charset="0"/>
                <a:cs typeface="Times New Roman" panose="02020603050405020304" pitchFamily="18" charset="0"/>
              </a:rPr>
              <a:t>условиях высокого уровня рыночного риска </a:t>
            </a:r>
            <a:r>
              <a:rPr lang="ru-RU" sz="1600" b="1" dirty="0" smtClean="0">
                <a:solidFill>
                  <a:schemeClr val="tx1"/>
                </a:solidFill>
                <a:latin typeface="Times New Roman" panose="02020603050405020304" pitchFamily="18" charset="0"/>
                <a:cs typeface="Times New Roman" panose="02020603050405020304" pitchFamily="18" charset="0"/>
              </a:rPr>
              <a:t>стоимость </a:t>
            </a:r>
            <a:r>
              <a:rPr lang="ru-RU" sz="1600" b="1" dirty="0">
                <a:solidFill>
                  <a:schemeClr val="tx1"/>
                </a:solidFill>
                <a:latin typeface="Times New Roman" panose="02020603050405020304" pitchFamily="18" charset="0"/>
                <a:cs typeface="Times New Roman" panose="02020603050405020304" pitchFamily="18" charset="0"/>
              </a:rPr>
              <a:t>опциона (права) на выход из проекта имеет </a:t>
            </a:r>
            <a:r>
              <a:rPr lang="ru-RU" sz="1600" b="1" dirty="0" smtClean="0">
                <a:solidFill>
                  <a:schemeClr val="tx1"/>
                </a:solidFill>
                <a:latin typeface="Times New Roman" panose="02020603050405020304" pitchFamily="18" charset="0"/>
                <a:cs typeface="Times New Roman" panose="02020603050405020304" pitchFamily="18" charset="0"/>
              </a:rPr>
              <a:t>низкую </a:t>
            </a:r>
            <a:r>
              <a:rPr lang="ru-RU" sz="1600" b="1" dirty="0">
                <a:solidFill>
                  <a:schemeClr val="tx1"/>
                </a:solidFill>
                <a:latin typeface="Times New Roman" panose="02020603050405020304" pitchFamily="18" charset="0"/>
                <a:cs typeface="Times New Roman" panose="02020603050405020304" pitchFamily="18" charset="0"/>
              </a:rPr>
              <a:t>стоимость</a:t>
            </a:r>
          </a:p>
        </p:txBody>
      </p:sp>
      <p:sp>
        <p:nvSpPr>
          <p:cNvPr id="15" name="Стрелка вниз 14"/>
          <p:cNvSpPr/>
          <p:nvPr/>
        </p:nvSpPr>
        <p:spPr>
          <a:xfrm>
            <a:off x="1098884" y="1160881"/>
            <a:ext cx="459492" cy="705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6" name="Стрелка вниз 15"/>
          <p:cNvSpPr/>
          <p:nvPr/>
        </p:nvSpPr>
        <p:spPr>
          <a:xfrm>
            <a:off x="6441477" y="1161228"/>
            <a:ext cx="459492" cy="696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8" name="Двойные круглые скобки 17"/>
          <p:cNvSpPr/>
          <p:nvPr/>
        </p:nvSpPr>
        <p:spPr>
          <a:xfrm>
            <a:off x="1924098" y="1154577"/>
            <a:ext cx="3671351" cy="7161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ru-RU" sz="1600" dirty="0">
                <a:latin typeface="Times New Roman" panose="02020603050405020304" pitchFamily="18" charset="0"/>
                <a:cs typeface="Times New Roman" panose="02020603050405020304" pitchFamily="18" charset="0"/>
              </a:rPr>
              <a:t>учитывает возможные изменения экономических условий функционирования отрасли в будущем</a:t>
            </a:r>
          </a:p>
        </p:txBody>
      </p:sp>
      <p:sp>
        <p:nvSpPr>
          <p:cNvPr id="19" name="Двойные круглые скобки 18"/>
          <p:cNvSpPr/>
          <p:nvPr/>
        </p:nvSpPr>
        <p:spPr>
          <a:xfrm>
            <a:off x="7266691" y="1151450"/>
            <a:ext cx="4471164" cy="7161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ru-RU" sz="1600" dirty="0">
                <a:latin typeface="Times New Roman" panose="02020603050405020304" pitchFamily="18" charset="0"/>
                <a:cs typeface="Times New Roman" panose="02020603050405020304" pitchFamily="18" charset="0"/>
              </a:rPr>
              <a:t>ориентирован на рост стоимостных результатов деятельности компании в будущем периоде, исходя из сложившихся экономических условий</a:t>
            </a:r>
          </a:p>
        </p:txBody>
      </p:sp>
      <p:sp>
        <p:nvSpPr>
          <p:cNvPr id="20" name="Стрелка вниз 19"/>
          <p:cNvSpPr/>
          <p:nvPr/>
        </p:nvSpPr>
        <p:spPr>
          <a:xfrm>
            <a:off x="1098884" y="2584347"/>
            <a:ext cx="459492" cy="492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1" name="Стрелка вниз 20"/>
          <p:cNvSpPr/>
          <p:nvPr/>
        </p:nvSpPr>
        <p:spPr>
          <a:xfrm>
            <a:off x="6441477" y="2588397"/>
            <a:ext cx="459492" cy="488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63739" y="119643"/>
            <a:ext cx="1957907" cy="461665"/>
          </a:xfrm>
          <a:prstGeom prst="rect">
            <a:avLst/>
          </a:prstGeom>
          <a:noFill/>
        </p:spPr>
        <p:txBody>
          <a:bodyPr wrap="none" lIns="91440" tIns="45720" rIns="91440" bIns="45720">
            <a:spAutoFit/>
          </a:bodyPr>
          <a:lstStyle/>
          <a:p>
            <a:pPr algn="ctr"/>
            <a:r>
              <a:rPr lang="ru-RU" sz="2400" b="1" dirty="0" smtClean="0">
                <a:ln w="9525">
                  <a:solidFill>
                    <a:schemeClr val="bg1"/>
                  </a:solidFill>
                  <a:prstDash val="solid"/>
                </a:ln>
                <a:effectLst>
                  <a:outerShdw blurRad="12700" dist="38100" dir="2700000" algn="tl" rotWithShape="0">
                    <a:schemeClr val="bg1">
                      <a:lumMod val="50000"/>
                    </a:schemeClr>
                  </a:outerShdw>
                </a:effectLst>
              </a:rPr>
              <a:t>Положение 1</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9" name="Прямоугольник 28"/>
          <p:cNvSpPr/>
          <p:nvPr/>
        </p:nvSpPr>
        <p:spPr>
          <a:xfrm>
            <a:off x="2780819" y="2788851"/>
            <a:ext cx="1957907" cy="461665"/>
          </a:xfrm>
          <a:prstGeom prst="rect">
            <a:avLst/>
          </a:prstGeom>
          <a:noFill/>
        </p:spPr>
        <p:txBody>
          <a:bodyPr wrap="none" lIns="91440" tIns="45720" rIns="91440" bIns="45720">
            <a:spAutoFit/>
          </a:bodyPr>
          <a:lstStyle/>
          <a:p>
            <a:pPr algn="ctr"/>
            <a:r>
              <a:rPr lang="ru-RU" sz="2400" b="1" dirty="0" smtClean="0">
                <a:ln w="9525">
                  <a:solidFill>
                    <a:schemeClr val="bg1"/>
                  </a:solidFill>
                  <a:prstDash val="solid"/>
                </a:ln>
                <a:effectLst>
                  <a:outerShdw blurRad="12700" dist="38100" dir="2700000" algn="tl" rotWithShape="0">
                    <a:schemeClr val="bg1">
                      <a:lumMod val="50000"/>
                    </a:schemeClr>
                  </a:outerShdw>
                </a:effectLst>
              </a:rPr>
              <a:t>Положение 2</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0" name="Прямоугольник 29"/>
          <p:cNvSpPr/>
          <p:nvPr/>
        </p:nvSpPr>
        <p:spPr>
          <a:xfrm>
            <a:off x="2747155" y="4384211"/>
            <a:ext cx="2025233" cy="461665"/>
          </a:xfrm>
          <a:prstGeom prst="rect">
            <a:avLst/>
          </a:prstGeom>
          <a:noFill/>
        </p:spPr>
        <p:txBody>
          <a:bodyPr wrap="none" lIns="91440" tIns="45720" rIns="91440" bIns="45720">
            <a:spAutoFit/>
          </a:bodyPr>
          <a:lstStyle/>
          <a:p>
            <a:pPr algn="ctr"/>
            <a:r>
              <a:rPr lang="ru-RU" sz="2400" b="1" dirty="0" smtClean="0">
                <a:ln w="9525">
                  <a:solidFill>
                    <a:schemeClr val="bg1"/>
                  </a:solidFill>
                  <a:prstDash val="solid"/>
                </a:ln>
                <a:effectLst>
                  <a:outerShdw blurRad="12700" dist="38100" dir="2700000" algn="tl" rotWithShape="0">
                    <a:schemeClr val="bg1">
                      <a:lumMod val="50000"/>
                    </a:schemeClr>
                  </a:outerShdw>
                </a:effectLst>
              </a:rPr>
              <a:t>Положение 3</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6" name="Стрелка вниз 35"/>
          <p:cNvSpPr/>
          <p:nvPr/>
        </p:nvSpPr>
        <p:spPr>
          <a:xfrm>
            <a:off x="1098884" y="4222689"/>
            <a:ext cx="459492" cy="492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37" name="Стрелка вниз 36"/>
          <p:cNvSpPr/>
          <p:nvPr/>
        </p:nvSpPr>
        <p:spPr>
          <a:xfrm rot="10800000">
            <a:off x="6436892" y="4210117"/>
            <a:ext cx="459492" cy="492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38" name="Стрелка вниз 37"/>
          <p:cNvSpPr/>
          <p:nvPr/>
        </p:nvSpPr>
        <p:spPr>
          <a:xfrm>
            <a:off x="1098884" y="5294459"/>
            <a:ext cx="459492" cy="492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39" name="Стрелка вниз 38"/>
          <p:cNvSpPr/>
          <p:nvPr/>
        </p:nvSpPr>
        <p:spPr>
          <a:xfrm rot="10800000">
            <a:off x="6436891" y="5276833"/>
            <a:ext cx="459492" cy="492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2713493" y="5455760"/>
            <a:ext cx="2025233" cy="461665"/>
          </a:xfrm>
          <a:prstGeom prst="rect">
            <a:avLst/>
          </a:prstGeom>
          <a:noFill/>
        </p:spPr>
        <p:txBody>
          <a:bodyPr wrap="none" lIns="91440" tIns="45720" rIns="91440" bIns="45720">
            <a:spAutoFit/>
          </a:bodyPr>
          <a:lstStyle/>
          <a:p>
            <a:pPr algn="ctr"/>
            <a:r>
              <a:rPr lang="ru-RU" sz="2400" b="1" dirty="0" smtClean="0">
                <a:ln w="9525">
                  <a:solidFill>
                    <a:schemeClr val="bg1"/>
                  </a:solidFill>
                  <a:prstDash val="solid"/>
                </a:ln>
                <a:effectLst>
                  <a:outerShdw blurRad="12700" dist="38100" dir="2700000" algn="tl" rotWithShape="0">
                    <a:schemeClr val="bg1">
                      <a:lumMod val="50000"/>
                    </a:schemeClr>
                  </a:outerShdw>
                </a:effectLst>
              </a:rPr>
              <a:t>Положение 4</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4385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5</a:t>
            </a:fld>
            <a:endParaRPr lang="ru-RU" sz="1800" dirty="0"/>
          </a:p>
        </p:txBody>
      </p:sp>
      <p:graphicFrame>
        <p:nvGraphicFramePr>
          <p:cNvPr id="3" name="Диаграмма 2"/>
          <p:cNvGraphicFramePr>
            <a:graphicFrameLocks noGrp="1"/>
          </p:cNvGraphicFramePr>
          <p:nvPr>
            <p:extLst>
              <p:ext uri="{D42A27DB-BD31-4B8C-83A1-F6EECF244321}">
                <p14:modId xmlns:p14="http://schemas.microsoft.com/office/powerpoint/2010/main" val="1516946867"/>
              </p:ext>
            </p:extLst>
          </p:nvPr>
        </p:nvGraphicFramePr>
        <p:xfrm>
          <a:off x="1449551" y="749180"/>
          <a:ext cx="9292897" cy="5824085"/>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p:cNvPicPr/>
          <p:nvPr/>
        </p:nvPicPr>
        <p:blipFill>
          <a:blip r:embed="rId4">
            <a:extLst>
              <a:ext uri="{28A0092B-C50C-407E-A947-70E740481C1C}">
                <a14:useLocalDpi xmlns:a14="http://schemas.microsoft.com/office/drawing/2010/main" val="0"/>
              </a:ext>
            </a:extLst>
          </a:blip>
          <a:stretch>
            <a:fillRect/>
          </a:stretch>
        </p:blipFill>
        <p:spPr>
          <a:xfrm>
            <a:off x="1490498" y="5035103"/>
            <a:ext cx="9251950" cy="1256665"/>
          </a:xfrm>
          <a:prstGeom prst="rect">
            <a:avLst/>
          </a:prstGeom>
          <a:ln>
            <a:solidFill>
              <a:schemeClr val="bg1">
                <a:lumMod val="85000"/>
              </a:schemeClr>
            </a:solidFill>
          </a:ln>
        </p:spPr>
      </p:pic>
      <p:sp>
        <p:nvSpPr>
          <p:cNvPr id="5" name="Прямоугольник 4"/>
          <p:cNvSpPr/>
          <p:nvPr/>
        </p:nvSpPr>
        <p:spPr>
          <a:xfrm>
            <a:off x="165921" y="41294"/>
            <a:ext cx="11901103" cy="707886"/>
          </a:xfrm>
          <a:prstGeom prst="rect">
            <a:avLst/>
          </a:prstGeom>
        </p:spPr>
        <p:txBody>
          <a:bodyPr wrap="square">
            <a:spAutoFit/>
          </a:bodyPr>
          <a:lstStyle/>
          <a:p>
            <a:pPr algn="ctr"/>
            <a:r>
              <a:rPr lang="ru-RU" sz="2000" b="1" dirty="0" smtClean="0">
                <a:latin typeface="Times New Roman" panose="02020603050405020304" pitchFamily="18" charset="0"/>
                <a:ea typeface="Calibri" panose="020F0502020204030204" pitchFamily="34" charset="0"/>
              </a:rPr>
              <a:t>Цепочки производства высокотехнологичной продукции на основе РЗМ и перспективные источники редкоземельного сырья в мире </a:t>
            </a:r>
            <a:endParaRPr lang="ru-RU" sz="2000" b="1" dirty="0"/>
          </a:p>
        </p:txBody>
      </p:sp>
      <p:sp>
        <p:nvSpPr>
          <p:cNvPr id="6" name="Прямоугольник 5"/>
          <p:cNvSpPr/>
          <p:nvPr/>
        </p:nvSpPr>
        <p:spPr>
          <a:xfrm>
            <a:off x="3708400" y="5046133"/>
            <a:ext cx="787400" cy="182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826250" y="5064125"/>
            <a:ext cx="63500" cy="73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65921" y="6455578"/>
            <a:ext cx="10394505" cy="369332"/>
          </a:xfrm>
          <a:prstGeom prst="rect">
            <a:avLst/>
          </a:prstGeom>
        </p:spPr>
        <p:txBody>
          <a:bodyPr wrap="square">
            <a:spAutoFit/>
          </a:bodyPr>
          <a:lstStyle/>
          <a:p>
            <a:r>
              <a:rPr lang="ru-RU" b="1" dirty="0" smtClean="0">
                <a:solidFill>
                  <a:schemeClr val="bg1"/>
                </a:solidFill>
                <a:latin typeface="Times New Roman" panose="02020603050405020304" pitchFamily="18" charset="0"/>
                <a:ea typeface="Calibri" panose="020F0502020204030204" pitchFamily="34" charset="0"/>
              </a:rPr>
              <a:t>Легкая группа РЗМ: </a:t>
            </a:r>
            <a:r>
              <a:rPr lang="en-US" b="1" dirty="0" smtClean="0">
                <a:solidFill>
                  <a:schemeClr val="bg1"/>
                </a:solidFill>
                <a:latin typeface="Times New Roman" panose="02020603050405020304" pitchFamily="18" charset="0"/>
                <a:ea typeface="Calibri" panose="020F0502020204030204" pitchFamily="34" charset="0"/>
              </a:rPr>
              <a:t>La, Ce, </a:t>
            </a:r>
            <a:r>
              <a:rPr lang="en-US" b="1" dirty="0" err="1" smtClean="0">
                <a:solidFill>
                  <a:schemeClr val="bg1"/>
                </a:solidFill>
                <a:latin typeface="Times New Roman" panose="02020603050405020304" pitchFamily="18" charset="0"/>
                <a:ea typeface="Calibri" panose="020F0502020204030204" pitchFamily="34" charset="0"/>
              </a:rPr>
              <a:t>Pr</a:t>
            </a:r>
            <a:r>
              <a:rPr lang="en-US" b="1" dirty="0" smtClean="0">
                <a:solidFill>
                  <a:schemeClr val="bg1"/>
                </a:solidFill>
                <a:latin typeface="Times New Roman" panose="02020603050405020304" pitchFamily="18" charset="0"/>
                <a:ea typeface="Calibri" panose="020F0502020204030204" pitchFamily="34" charset="0"/>
              </a:rPr>
              <a:t>, </a:t>
            </a:r>
            <a:r>
              <a:rPr lang="en-US" b="1" dirty="0" err="1" smtClean="0">
                <a:solidFill>
                  <a:schemeClr val="bg1"/>
                </a:solidFill>
                <a:latin typeface="Times New Roman" panose="02020603050405020304" pitchFamily="18" charset="0"/>
                <a:ea typeface="Calibri" panose="020F0502020204030204" pitchFamily="34" charset="0"/>
              </a:rPr>
              <a:t>Nd</a:t>
            </a:r>
            <a:r>
              <a:rPr lang="en-US" b="1" dirty="0" smtClean="0">
                <a:solidFill>
                  <a:schemeClr val="bg1"/>
                </a:solidFill>
                <a:latin typeface="Times New Roman" panose="02020603050405020304" pitchFamily="18" charset="0"/>
                <a:ea typeface="Calibri" panose="020F0502020204030204" pitchFamily="34" charset="0"/>
              </a:rPr>
              <a:t>, Sm, Eu</a:t>
            </a:r>
            <a:r>
              <a:rPr lang="ru-RU" b="1" dirty="0" smtClean="0">
                <a:solidFill>
                  <a:schemeClr val="bg1"/>
                </a:solidFill>
                <a:latin typeface="Times New Roman" panose="02020603050405020304" pitchFamily="18" charset="0"/>
                <a:ea typeface="Calibri" panose="020F0502020204030204" pitchFamily="34" charset="0"/>
              </a:rPr>
              <a:t>; тяжелые группа РЗМ:</a:t>
            </a:r>
            <a:r>
              <a:rPr lang="en-US" b="1" dirty="0" smtClean="0">
                <a:solidFill>
                  <a:schemeClr val="bg1"/>
                </a:solidFill>
                <a:latin typeface="Times New Roman" panose="02020603050405020304" pitchFamily="18" charset="0"/>
                <a:ea typeface="Calibri" panose="020F0502020204030204" pitchFamily="34" charset="0"/>
              </a:rPr>
              <a:t> Gd, Tb, Dy, Ho, Er, Tm, Yb, Lu</a:t>
            </a:r>
            <a:r>
              <a:rPr lang="ru-RU" b="1" dirty="0">
                <a:solidFill>
                  <a:schemeClr val="bg1"/>
                </a:solidFill>
                <a:latin typeface="Times New Roman" panose="02020603050405020304" pitchFamily="18" charset="0"/>
                <a:ea typeface="Calibri" panose="020F0502020204030204" pitchFamily="34" charset="0"/>
              </a:rPr>
              <a:t>.</a:t>
            </a:r>
            <a:endParaRPr lang="ru-RU" b="1" dirty="0">
              <a:solidFill>
                <a:schemeClr val="bg1"/>
              </a:solidFill>
            </a:endParaRPr>
          </a:p>
        </p:txBody>
      </p:sp>
    </p:spTree>
    <p:extLst>
      <p:ext uri="{BB962C8B-B14F-4D97-AF65-F5344CB8AC3E}">
        <p14:creationId xmlns:p14="http://schemas.microsoft.com/office/powerpoint/2010/main" val="3886643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6</a:t>
            </a:fld>
            <a:endParaRPr lang="ru-RU" sz="1800" dirty="0"/>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1758434" y="416018"/>
            <a:ext cx="8675132" cy="5835590"/>
          </a:xfrm>
          <a:prstGeom prst="rect">
            <a:avLst/>
          </a:prstGeom>
          <a:noFill/>
          <a:ln>
            <a:noFill/>
          </a:ln>
        </p:spPr>
      </p:pic>
      <p:sp>
        <p:nvSpPr>
          <p:cNvPr id="5" name="Прямоугольник 4"/>
          <p:cNvSpPr/>
          <p:nvPr/>
        </p:nvSpPr>
        <p:spPr>
          <a:xfrm>
            <a:off x="2053560" y="0"/>
            <a:ext cx="8084907" cy="400110"/>
          </a:xfrm>
          <a:prstGeom prst="rect">
            <a:avLst/>
          </a:prstGeom>
        </p:spPr>
        <p:txBody>
          <a:bodyPr wrap="none">
            <a:spAutoFit/>
          </a:bodyPr>
          <a:lstStyle/>
          <a:p>
            <a:pPr algn="ctr"/>
            <a:r>
              <a:rPr lang="ru-RU" sz="2000" b="1" dirty="0" smtClean="0">
                <a:latin typeface="Times New Roman" panose="02020603050405020304" pitchFamily="18" charset="0"/>
                <a:ea typeface="Times New Roman" panose="02020603050405020304" pitchFamily="18" charset="0"/>
              </a:rPr>
              <a:t>Предполагаемая логистика поставок руды с месторождения Томтор</a:t>
            </a:r>
            <a:endParaRPr lang="ru-RU" sz="2000" b="1" dirty="0"/>
          </a:p>
        </p:txBody>
      </p:sp>
    </p:spTree>
    <p:extLst>
      <p:ext uri="{BB962C8B-B14F-4D97-AF65-F5344CB8AC3E}">
        <p14:creationId xmlns:p14="http://schemas.microsoft.com/office/powerpoint/2010/main" val="348316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7</a:t>
            </a:fld>
            <a:endParaRPr lang="ru-RU" sz="1800"/>
          </a:p>
        </p:txBody>
      </p:sp>
      <p:sp>
        <p:nvSpPr>
          <p:cNvPr id="8" name="Заголовок 1"/>
          <p:cNvSpPr txBox="1">
            <a:spLocks/>
          </p:cNvSpPr>
          <p:nvPr/>
        </p:nvSpPr>
        <p:spPr>
          <a:xfrm>
            <a:off x="328612" y="99892"/>
            <a:ext cx="11534776" cy="5685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latin typeface="Times New Roman" panose="02020603050405020304" pitchFamily="18" charset="0"/>
                <a:cs typeface="Times New Roman" panose="02020603050405020304" pitchFamily="18" charset="0"/>
              </a:rPr>
              <a:t>Основные </a:t>
            </a:r>
            <a:r>
              <a:rPr lang="ru-RU" sz="2000" b="1" dirty="0" smtClean="0">
                <a:latin typeface="Times New Roman" panose="02020603050405020304" pitchFamily="18" charset="0"/>
                <a:cs typeface="Times New Roman" panose="02020603050405020304" pitchFamily="18" charset="0"/>
              </a:rPr>
              <a:t>этапы и риски </a:t>
            </a:r>
            <a:r>
              <a:rPr lang="ru-RU" sz="2000" b="1" dirty="0">
                <a:latin typeface="Times New Roman" panose="02020603050405020304" pitchFamily="18" charset="0"/>
                <a:cs typeface="Times New Roman" panose="02020603050405020304" pitchFamily="18" charset="0"/>
              </a:rPr>
              <a:t>разработки </a:t>
            </a:r>
            <a:r>
              <a:rPr lang="ru-RU" sz="2000" b="1" dirty="0" smtClean="0">
                <a:latin typeface="Times New Roman" panose="02020603050405020304" pitchFamily="18" charset="0"/>
                <a:cs typeface="Times New Roman" panose="02020603050405020304" pitchFamily="18" charset="0"/>
              </a:rPr>
              <a:t>РЗМ-месторождений</a:t>
            </a:r>
            <a:endParaRPr lang="ru-RU" sz="2000" b="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328612" y="606484"/>
            <a:ext cx="11534775" cy="5915209"/>
          </a:xfrm>
          <a:prstGeom prst="rect">
            <a:avLst/>
          </a:prstGeom>
        </p:spPr>
      </p:pic>
    </p:spTree>
    <p:extLst>
      <p:ext uri="{BB962C8B-B14F-4D97-AF65-F5344CB8AC3E}">
        <p14:creationId xmlns:p14="http://schemas.microsoft.com/office/powerpoint/2010/main" val="79365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8</a:t>
            </a:fld>
            <a:endParaRPr lang="ru-RU" sz="1800" dirty="0"/>
          </a:p>
        </p:txBody>
      </p:sp>
      <p:sp>
        <p:nvSpPr>
          <p:cNvPr id="3" name="Заголовок 1"/>
          <p:cNvSpPr txBox="1">
            <a:spLocks/>
          </p:cNvSpPr>
          <p:nvPr/>
        </p:nvSpPr>
        <p:spPr>
          <a:xfrm>
            <a:off x="338137" y="51386"/>
            <a:ext cx="11515725" cy="416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latin typeface="Times New Roman" panose="02020603050405020304" pitchFamily="18" charset="0"/>
                <a:cs typeface="Times New Roman" panose="02020603050405020304" pitchFamily="18" charset="0"/>
              </a:rPr>
              <a:t>Опционный подход к экономической оценке эффективности инвестиционного проекта</a:t>
            </a:r>
          </a:p>
        </p:txBody>
      </p:sp>
      <p:pic>
        <p:nvPicPr>
          <p:cNvPr id="4" name="Рисунок 3"/>
          <p:cNvPicPr>
            <a:picLocks noChangeAspect="1"/>
          </p:cNvPicPr>
          <p:nvPr/>
        </p:nvPicPr>
        <p:blipFill>
          <a:blip r:embed="rId3"/>
          <a:stretch>
            <a:fillRect/>
          </a:stretch>
        </p:blipFill>
        <p:spPr>
          <a:xfrm>
            <a:off x="338137" y="468173"/>
            <a:ext cx="11515725" cy="5307240"/>
          </a:xfrm>
          <a:prstGeom prst="rect">
            <a:avLst/>
          </a:prstGeom>
        </p:spPr>
      </p:pic>
      <p:sp>
        <p:nvSpPr>
          <p:cNvPr id="5" name="Прямоугольник 4"/>
          <p:cNvSpPr/>
          <p:nvPr/>
        </p:nvSpPr>
        <p:spPr>
          <a:xfrm>
            <a:off x="338137" y="5542836"/>
            <a:ext cx="11515725" cy="707886"/>
          </a:xfrm>
          <a:prstGeom prst="rect">
            <a:avLst/>
          </a:prstGeom>
        </p:spPr>
        <p:txBody>
          <a:bodyPr wrap="square">
            <a:spAutoFit/>
          </a:bodyPr>
          <a:lstStyle/>
          <a:p>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 общем </a:t>
            </a:r>
            <a:r>
              <a:rPr lang="ru-RU" sz="2000" dirty="0">
                <a:latin typeface="Times New Roman" panose="02020603050405020304" pitchFamily="18" charset="0"/>
                <a:ea typeface="Calibri" panose="020F0502020204030204" pitchFamily="34" charset="0"/>
                <a:cs typeface="Times New Roman" panose="02020603050405020304" pitchFamily="18" charset="0"/>
              </a:rPr>
              <a:t>случае применение метода реальных опционов даёт инвестору базовый набор решений: инвестировать в проект или отказаться, инвестировать сейчас или перенести начало проекта.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026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8F8D7ED-4069-4D16-8BB6-1368C36B1661}" type="slidenum">
              <a:rPr lang="ru-RU" sz="1800" smtClean="0"/>
              <a:t>9</a:t>
            </a:fld>
            <a:endParaRPr lang="ru-RU" sz="1800"/>
          </a:p>
        </p:txBody>
      </p:sp>
      <p:sp>
        <p:nvSpPr>
          <p:cNvPr id="3" name="Прямоугольник 2"/>
          <p:cNvSpPr/>
          <p:nvPr/>
        </p:nvSpPr>
        <p:spPr>
          <a:xfrm>
            <a:off x="285750" y="0"/>
            <a:ext cx="11601450" cy="707886"/>
          </a:xfrm>
          <a:prstGeom prst="rect">
            <a:avLst/>
          </a:prstGeom>
        </p:spPr>
        <p:txBody>
          <a:bodyPr wrap="square">
            <a:spAutoFit/>
          </a:bodyPr>
          <a:lstStyle/>
          <a:p>
            <a:pPr algn="ctr"/>
            <a:r>
              <a:rPr lang="ru-RU" sz="2000" b="1" dirty="0">
                <a:latin typeface="Times New Roman" panose="02020603050405020304" pitchFamily="18" charset="0"/>
                <a:ea typeface="Calibri" panose="020F0502020204030204" pitchFamily="34" charset="0"/>
              </a:rPr>
              <a:t>Базовая имитационная модель экономической оценки эффективности инвестиционного проекта на основе метода дисконтирования денежных потоков </a:t>
            </a:r>
            <a:endParaRPr lang="ru-RU"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377646006"/>
              </p:ext>
            </p:extLst>
          </p:nvPr>
        </p:nvGraphicFramePr>
        <p:xfrm>
          <a:off x="1110192" y="775256"/>
          <a:ext cx="10102291" cy="2243328"/>
        </p:xfrm>
        <a:graphic>
          <a:graphicData uri="http://schemas.openxmlformats.org/drawingml/2006/table">
            <a:tbl>
              <a:tblPr firstRow="1" firstCol="1" bandRow="1"/>
              <a:tblGrid>
                <a:gridCol w="6729985">
                  <a:extLst>
                    <a:ext uri="{9D8B030D-6E8A-4147-A177-3AD203B41FA5}">
                      <a16:colId xmlns:a16="http://schemas.microsoft.com/office/drawing/2014/main" val="3975830197"/>
                    </a:ext>
                  </a:extLst>
                </a:gridCol>
                <a:gridCol w="1514246">
                  <a:extLst>
                    <a:ext uri="{9D8B030D-6E8A-4147-A177-3AD203B41FA5}">
                      <a16:colId xmlns:a16="http://schemas.microsoft.com/office/drawing/2014/main" val="2864933749"/>
                    </a:ext>
                  </a:extLst>
                </a:gridCol>
                <a:gridCol w="972922">
                  <a:extLst>
                    <a:ext uri="{9D8B030D-6E8A-4147-A177-3AD203B41FA5}">
                      <a16:colId xmlns:a16="http://schemas.microsoft.com/office/drawing/2014/main" val="3191931122"/>
                    </a:ext>
                  </a:extLst>
                </a:gridCol>
                <a:gridCol w="885138">
                  <a:extLst>
                    <a:ext uri="{9D8B030D-6E8A-4147-A177-3AD203B41FA5}">
                      <a16:colId xmlns:a16="http://schemas.microsoft.com/office/drawing/2014/main" val="3284100202"/>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smtClean="0">
                          <a:effectLst/>
                          <a:latin typeface="Times New Roman" panose="02020603050405020304" pitchFamily="18" charset="0"/>
                          <a:ea typeface="+mn-ea"/>
                          <a:cs typeface="Times New Roman" panose="02020603050405020304" pitchFamily="18" charset="0"/>
                        </a:rPr>
                        <a:t>Результаты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Ед. изм.</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Значение</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1385111486"/>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15000"/>
                        </a:lnSpc>
                        <a:spcAft>
                          <a:spcPts val="0"/>
                        </a:spcAft>
                      </a:pPr>
                      <a:r>
                        <a:rPr lang="ru-RU" sz="1600" dirty="0">
                          <a:effectLst/>
                          <a:latin typeface="Times New Roman" panose="02020603050405020304" pitchFamily="18" charset="0"/>
                          <a:cs typeface="Times New Roman" panose="02020603050405020304" pitchFamily="18" charset="0"/>
                        </a:rPr>
                        <a:t>Расчетный период эксплуатации объекта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лет</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17</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2677526311"/>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15000"/>
                        </a:lnSpc>
                        <a:spcAft>
                          <a:spcPts val="0"/>
                        </a:spcAft>
                      </a:pPr>
                      <a:r>
                        <a:rPr lang="ru-RU" sz="1600" dirty="0">
                          <a:effectLst/>
                          <a:latin typeface="Times New Roman" panose="02020603050405020304" pitchFamily="18" charset="0"/>
                          <a:cs typeface="Times New Roman" panose="02020603050405020304" pitchFamily="18" charset="0"/>
                        </a:rPr>
                        <a:t>Среднее значение ежегодной инфляции по категории «Промышленность»</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3,6</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2991277855"/>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15000"/>
                        </a:lnSpc>
                        <a:spcAft>
                          <a:spcPts val="0"/>
                        </a:spcAft>
                      </a:pPr>
                      <a:r>
                        <a:rPr lang="ru-RU" sz="1600">
                          <a:effectLst/>
                          <a:latin typeface="Times New Roman" panose="02020603050405020304" pitchFamily="18" charset="0"/>
                          <a:cs typeface="Times New Roman" panose="02020603050405020304" pitchFamily="18" charset="0"/>
                        </a:rPr>
                        <a:t>Средний ежегодный темп прироста курса доллара США к рублю</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1,35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2052248530"/>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15000"/>
                        </a:lnSpc>
                        <a:spcAft>
                          <a:spcPts val="0"/>
                        </a:spcAft>
                      </a:pPr>
                      <a:r>
                        <a:rPr lang="ru-RU" sz="1600" dirty="0">
                          <a:effectLst/>
                          <a:latin typeface="Times New Roman" panose="02020603050405020304" pitchFamily="18" charset="0"/>
                          <a:cs typeface="Times New Roman" panose="02020603050405020304" pitchFamily="18" charset="0"/>
                        </a:rPr>
                        <a:t>Реальная ставка дисконтирования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15</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95640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15000"/>
                        </a:lnSpc>
                        <a:spcAft>
                          <a:spcPts val="0"/>
                        </a:spcAft>
                      </a:pPr>
                      <a:r>
                        <a:rPr lang="ru-RU" sz="1600">
                          <a:effectLst/>
                          <a:latin typeface="Times New Roman" panose="02020603050405020304" pitchFamily="18" charset="0"/>
                          <a:cs typeface="Times New Roman" panose="02020603050405020304" pitchFamily="18" charset="0"/>
                        </a:rPr>
                        <a:t>Чистый дисконтированный поток денежных средств (NPV)</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млрд. руб</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42,29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24,87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6436445"/>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15000"/>
                        </a:lnSpc>
                        <a:spcAft>
                          <a:spcPts val="0"/>
                        </a:spcAft>
                      </a:pPr>
                      <a:r>
                        <a:rPr lang="ru-RU" sz="1600">
                          <a:effectLst/>
                          <a:latin typeface="Times New Roman" panose="02020603050405020304" pitchFamily="18" charset="0"/>
                          <a:cs typeface="Times New Roman" panose="02020603050405020304" pitchFamily="18" charset="0"/>
                        </a:rPr>
                        <a:t>Внутренняя норма доходности (IRR)</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41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12026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lnSpc>
                          <a:spcPct val="115000"/>
                        </a:lnSpc>
                        <a:spcAft>
                          <a:spcPts val="0"/>
                        </a:spcAft>
                      </a:pPr>
                      <a:r>
                        <a:rPr lang="ru-RU" sz="1600" dirty="0">
                          <a:effectLst/>
                          <a:latin typeface="Times New Roman" panose="02020603050405020304" pitchFamily="18" charset="0"/>
                          <a:cs typeface="Times New Roman" panose="02020603050405020304" pitchFamily="18" charset="0"/>
                        </a:rPr>
                        <a:t>Срок окупаемости</a:t>
                      </a:r>
                      <a:r>
                        <a:rPr lang="en-US" sz="1600" dirty="0">
                          <a:effectLst/>
                          <a:latin typeface="Times New Roman" panose="02020603050405020304" pitchFamily="18" charset="0"/>
                          <a:cs typeface="Times New Roman" panose="02020603050405020304" pitchFamily="18" charset="0"/>
                        </a:rPr>
                        <a:t> (PB)</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лет</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1500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650168"/>
                  </a:ext>
                </a:extLst>
              </a:tr>
            </a:tbl>
          </a:graphicData>
        </a:graphic>
      </p:graphicFrame>
      <p:sp>
        <p:nvSpPr>
          <p:cNvPr id="6" name="Rectangle 7"/>
          <p:cNvSpPr>
            <a:spLocks noChangeArrowheads="1"/>
          </p:cNvSpPr>
          <p:nvPr/>
        </p:nvSpPr>
        <p:spPr bwMode="auto">
          <a:xfrm>
            <a:off x="137769" y="3006222"/>
            <a:ext cx="1191646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363538"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базовой имитационной модели принимается следующие допущения:</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 «идеальной технологии», на основе которой получаются точные расчетные показатели готовой продукции, требуемых реагентов, электроэнергии и т.д.;</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модели рассматриваются свободные денежные потоки проекта, которые рассчитываются без привязки к конкретной структуре финансирования и представляют собой чистый результат инвестиционного решения;</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качестве стоимость капитала выступает ставка дисконта </a:t>
            </a:r>
            <a:r>
              <a:rPr kumimoji="0" lang="en-US" altLang="ru-RU" sz="16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1600" dirty="0" smtClean="0">
                <a:latin typeface="Times New Roman" panose="02020603050405020304" pitchFamily="18" charset="0"/>
                <a:ea typeface="Calibri" panose="020F0502020204030204" pitchFamily="34" charset="0"/>
                <a:cs typeface="Times New Roman" panose="02020603050405020304" pitchFamily="18" charset="0"/>
              </a:rPr>
              <a:t>равная 10% или </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 согласно методическим рекомендациям Государственной комиссии по запасам полезных ископаемых (ГКЗ РФ);</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модели вводятся только налог на имущество, налог на добычу полезных ископаемых (НДПИ), налог на прибыль, без учета налога на добавленную стоимость (НДС) и иных налогов;</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работе принимается допущение о том, что все расходы, в том числе основные на капитальное строительство, покупка необходимого оборудования, производство и приобретение реагентов и транспортные и т.д. рассчитываются в национальной валюте, а реализация готовой продукции, главным образом нацеленная на внешние рынки (на экспорт), – в долларах США, и они не коррелируют.</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179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2179</TotalTime>
  <Words>3288</Words>
  <Application>Microsoft Office PowerPoint</Application>
  <PresentationFormat>Широкоэкранный</PresentationFormat>
  <Paragraphs>294</Paragraphs>
  <Slides>16</Slides>
  <Notes>16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Cambria Math</vt:lpstr>
      <vt:lpstr>Times New Roman</vt:lpstr>
      <vt:lpstr>Wingdings</vt:lpstr>
      <vt:lpstr>Ретро</vt:lpstr>
      <vt:lpstr>ПОДХОДЫ К ЭКОНОМИЧЕСКОЙ ОЦЕНКЕ НОВЫХ ПРОЕКТОВ ПО ОСВОЕНИЮ РЕСУРСОВ РЕДКОЗЕМЕЛЬНОГО СЫРЬЯ В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ОСОБЕННОСТИ ПРОЦЕССОВ ОСВОЕНИЯ НАУКОЁМКИХ МИНЕРАЛЬНО-СЫРЬЕВЫХ РЕСУРСОВ (НА ПРИМЕРЕ РЕДКОЗЕМЕЛЬНЫХ МЕТАЛЛОВ)</dc:title>
  <dc:creator>Viktor Yatsenko</dc:creator>
  <cp:lastModifiedBy>Viktor Yatsenko</cp:lastModifiedBy>
  <cp:revision>239</cp:revision>
  <dcterms:created xsi:type="dcterms:W3CDTF">2019-07-08T03:49:20Z</dcterms:created>
  <dcterms:modified xsi:type="dcterms:W3CDTF">2020-12-26T04:11:57Z</dcterms:modified>
</cp:coreProperties>
</file>